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B05B24"/>
              </a:solidFill>
              <a:prstDash val="solid"/>
              <a:round/>
            </a:ln>
          </a:left>
          <a:right>
            <a:ln w="9525" cap="flat">
              <a:solidFill>
                <a:srgbClr val="B05B24"/>
              </a:solidFill>
              <a:prstDash val="solid"/>
              <a:round/>
            </a:ln>
          </a:right>
          <a:top>
            <a:ln w="9525" cap="flat">
              <a:solidFill>
                <a:srgbClr val="B05B24"/>
              </a:solidFill>
              <a:prstDash val="solid"/>
              <a:round/>
            </a:ln>
          </a:top>
          <a:bottom>
            <a:ln w="9525" cap="flat">
              <a:solidFill>
                <a:srgbClr val="B05B24"/>
              </a:solidFill>
              <a:prstDash val="solid"/>
              <a:round/>
            </a:ln>
          </a:bottom>
          <a:insideH>
            <a:ln w="9525" cap="flat">
              <a:solidFill>
                <a:srgbClr val="B05B24"/>
              </a:solidFill>
              <a:prstDash val="solid"/>
              <a:round/>
            </a:ln>
          </a:insideH>
          <a:insideV>
            <a:ln w="9525" cap="flat">
              <a:solidFill>
                <a:srgbClr val="B05B24"/>
              </a:solidFill>
              <a:prstDash val="solid"/>
              <a:round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B05B24"/>
              </a:solidFill>
              <a:prstDash val="solid"/>
              <a:round/>
            </a:ln>
          </a:left>
          <a:right>
            <a:ln w="25400" cap="flat">
              <a:solidFill>
                <a:schemeClr val="accent1"/>
              </a:solidFill>
              <a:prstDash val="solid"/>
              <a:round/>
            </a:ln>
          </a:right>
          <a:top>
            <a:ln w="9525" cap="flat">
              <a:solidFill>
                <a:srgbClr val="B05B24"/>
              </a:solidFill>
              <a:prstDash val="solid"/>
              <a:round/>
            </a:ln>
          </a:top>
          <a:bottom>
            <a:ln w="9525" cap="flat">
              <a:solidFill>
                <a:srgbClr val="B05B24"/>
              </a:solidFill>
              <a:prstDash val="solid"/>
              <a:round/>
            </a:ln>
          </a:bottom>
          <a:insideH>
            <a:ln w="9525" cap="flat">
              <a:solidFill>
                <a:srgbClr val="B05B24"/>
              </a:solidFill>
              <a:prstDash val="solid"/>
              <a:round/>
            </a:ln>
          </a:insideH>
          <a:insideV>
            <a:ln w="9525" cap="flat">
              <a:solidFill>
                <a:srgbClr val="B05B24"/>
              </a:solidFill>
              <a:prstDash val="solid"/>
              <a:round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B05B24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D1CB"/>
          </a:solidFill>
        </a:fill>
      </a:tcStyle>
    </a:wholeTbl>
    <a:band2H>
      <a:tcTxStyle b="def" i="def"/>
      <a:tcStyle>
        <a:tcBdr/>
        <a:fill>
          <a:solidFill>
            <a:srgbClr val="F2E9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D6D0"/>
          </a:solidFill>
        </a:fill>
      </a:tcStyle>
    </a:wholeTbl>
    <a:band2H>
      <a:tcTxStyle b="def" i="def"/>
      <a:tcStyle>
        <a:tcBdr/>
        <a:fill>
          <a:solidFill>
            <a:srgbClr val="EDEC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4D0"/>
          </a:solidFill>
        </a:fill>
      </a:tcStyle>
    </a:wholeTbl>
    <a:band2H>
      <a:tcTxStyle b="def" i="def"/>
      <a:tcStyle>
        <a:tcBdr/>
        <a:fill>
          <a:solidFill>
            <a:srgbClr val="EAEB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/>
          <p:cNvGrpSpPr/>
          <p:nvPr/>
        </p:nvGrpSpPr>
        <p:grpSpPr>
          <a:xfrm>
            <a:off x="0" y="-173"/>
            <a:ext cx="12188825" cy="6872254"/>
            <a:chOff x="0" y="-86"/>
            <a:chExt cx="12188825" cy="6872253"/>
          </a:xfrm>
        </p:grpSpPr>
        <p:pic>
          <p:nvPicPr>
            <p:cNvPr id="17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87"/>
              <a:ext cx="12188825" cy="6856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Rectangle 25"/>
            <p:cNvSpPr/>
            <p:nvPr/>
          </p:nvSpPr>
          <p:spPr>
            <a:xfrm>
              <a:off x="2328328" y="1540847"/>
              <a:ext cx="7543815" cy="3835418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9" name="Picture 16" descr="Picture 1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" t="0" r="47673" b="0"/>
            <a:stretch>
              <a:fillRect/>
            </a:stretch>
          </p:blipFill>
          <p:spPr>
            <a:xfrm rot="5400000">
              <a:off x="5245259" y="530269"/>
              <a:ext cx="1673370" cy="612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icture 17" descr="Picture 1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8819" b="0"/>
            <a:stretch>
              <a:fillRect/>
            </a:stretch>
          </p:blipFill>
          <p:spPr>
            <a:xfrm rot="5400000">
              <a:off x="5263546" y="5747440"/>
              <a:ext cx="1636796" cy="612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" name="Texte du titre"/>
          <p:cNvSpPr txBox="1"/>
          <p:nvPr>
            <p:ph type="title"/>
          </p:nvPr>
        </p:nvSpPr>
        <p:spPr>
          <a:xfrm>
            <a:off x="2692398" y="1871129"/>
            <a:ext cx="6815671" cy="1515536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Texte du titre</a:t>
            </a:r>
          </a:p>
        </p:txBody>
      </p:sp>
      <p:sp>
        <p:nvSpPr>
          <p:cNvPr id="23" name="Texte niveau 1…"/>
          <p:cNvSpPr txBox="1"/>
          <p:nvPr>
            <p:ph type="body" sz="quarter" idx="1"/>
          </p:nvPr>
        </p:nvSpPr>
        <p:spPr>
          <a:xfrm>
            <a:off x="2692398" y="3657596"/>
            <a:ext cx="6815671" cy="1320812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1pPr>
            <a:lvl2pPr marL="0" indent="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2pPr>
            <a:lvl3pPr marL="0" indent="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3pPr>
            <a:lvl4pPr marL="0" indent="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4pPr>
            <a:lvl5pPr marL="0" indent="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4" name="Straight Connector 14"/>
          <p:cNvSpPr/>
          <p:nvPr/>
        </p:nvSpPr>
        <p:spPr>
          <a:xfrm>
            <a:off x="2692399" y="3522131"/>
            <a:ext cx="6815668" cy="1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xfrm>
            <a:off x="9284869" y="5055445"/>
            <a:ext cx="223199" cy="24383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144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46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Texte du titre"/>
          <p:cNvSpPr txBox="1"/>
          <p:nvPr>
            <p:ph type="title"/>
          </p:nvPr>
        </p:nvSpPr>
        <p:spPr>
          <a:xfrm>
            <a:off x="1446212" y="982132"/>
            <a:ext cx="9296401" cy="23706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50" name="Texte niveau 1…"/>
          <p:cNvSpPr txBox="1"/>
          <p:nvPr>
            <p:ph type="body" sz="quarter" idx="1"/>
          </p:nvPr>
        </p:nvSpPr>
        <p:spPr>
          <a:xfrm>
            <a:off x="1674809" y="3352800"/>
            <a:ext cx="8839207" cy="584200"/>
          </a:xfrm>
          <a:prstGeom prst="rect">
            <a:avLst/>
          </a:prstGeom>
        </p:spPr>
        <p:txBody>
          <a:bodyPr anchor="ctr"/>
          <a:lstStyle>
            <a:lvl1pPr marL="0" indent="0" algn="r">
              <a:buClrTx/>
              <a:buSzTx/>
              <a:buFontTx/>
              <a:buNone/>
              <a:defRPr sz="2000"/>
            </a:lvl1pPr>
            <a:lvl2pPr marL="0" indent="0" algn="r">
              <a:buClrTx/>
              <a:buSzTx/>
              <a:buFontTx/>
              <a:buNone/>
              <a:defRPr sz="2000"/>
            </a:lvl2pPr>
            <a:lvl3pPr marL="0" indent="0" algn="r">
              <a:buClrTx/>
              <a:buSzTx/>
              <a:buFontTx/>
              <a:buNone/>
              <a:defRPr sz="2000"/>
            </a:lvl3pPr>
            <a:lvl4pPr marL="0" indent="0" algn="r">
              <a:buClrTx/>
              <a:buSzTx/>
              <a:buFontTx/>
              <a:buNone/>
              <a:defRPr sz="2000"/>
            </a:lvl4pPr>
            <a:lvl5pPr marL="0" indent="0" algn="r">
              <a:buClrTx/>
              <a:buSzTx/>
              <a:buFontTx/>
              <a:buNone/>
              <a:defRPr sz="2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51" name="Text Placeholder 2"/>
          <p:cNvSpPr/>
          <p:nvPr>
            <p:ph type="body" sz="quarter" idx="13"/>
          </p:nvPr>
        </p:nvSpPr>
        <p:spPr>
          <a:xfrm>
            <a:off x="1295399" y="4343398"/>
            <a:ext cx="9609671" cy="1532477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152" name="TextBox 13"/>
          <p:cNvSpPr txBox="1"/>
          <p:nvPr/>
        </p:nvSpPr>
        <p:spPr>
          <a:xfrm>
            <a:off x="907731" y="555129"/>
            <a:ext cx="518162" cy="123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53" name="TextBox 14"/>
          <p:cNvSpPr txBox="1"/>
          <p:nvPr/>
        </p:nvSpPr>
        <p:spPr>
          <a:xfrm>
            <a:off x="10645985" y="2503037"/>
            <a:ext cx="518162" cy="123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54" name="Straight Connector 18"/>
          <p:cNvSpPr/>
          <p:nvPr/>
        </p:nvSpPr>
        <p:spPr>
          <a:xfrm>
            <a:off x="1396169" y="4140198"/>
            <a:ext cx="9407299" cy="1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162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64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7" name="Texte du titre"/>
          <p:cNvSpPr txBox="1"/>
          <p:nvPr>
            <p:ph type="title"/>
          </p:nvPr>
        </p:nvSpPr>
        <p:spPr>
          <a:xfrm>
            <a:off x="1295402" y="3308579"/>
            <a:ext cx="9609668" cy="146881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/>
            <a:r>
              <a:t>Texte du titre</a:t>
            </a:r>
          </a:p>
        </p:txBody>
      </p:sp>
      <p:sp>
        <p:nvSpPr>
          <p:cNvPr id="168" name="Texte niveau 1…"/>
          <p:cNvSpPr txBox="1"/>
          <p:nvPr>
            <p:ph type="body" sz="quarter" idx="1"/>
          </p:nvPr>
        </p:nvSpPr>
        <p:spPr>
          <a:xfrm>
            <a:off x="1295400" y="4777380"/>
            <a:ext cx="9609671" cy="86041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6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176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78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1" name="Texte du titre"/>
          <p:cNvSpPr txBox="1"/>
          <p:nvPr>
            <p:ph type="title"/>
          </p:nvPr>
        </p:nvSpPr>
        <p:spPr>
          <a:xfrm>
            <a:off x="1446212" y="982132"/>
            <a:ext cx="9296401" cy="22436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82" name="Texte niveau 1…"/>
          <p:cNvSpPr txBox="1"/>
          <p:nvPr>
            <p:ph type="body" sz="quarter" idx="1"/>
          </p:nvPr>
        </p:nvSpPr>
        <p:spPr>
          <a:xfrm>
            <a:off x="1295400" y="3639310"/>
            <a:ext cx="9609671" cy="88697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 marL="0" indent="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3pPr>
            <a:lvl4pPr marL="0" indent="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4pPr>
            <a:lvl5pPr marL="0" indent="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83" name="Text Placeholder 2"/>
          <p:cNvSpPr/>
          <p:nvPr>
            <p:ph type="body" sz="quarter" idx="13"/>
          </p:nvPr>
        </p:nvSpPr>
        <p:spPr>
          <a:xfrm>
            <a:off x="1295398" y="4529666"/>
            <a:ext cx="9609674" cy="134621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TextBox 11"/>
          <p:cNvSpPr txBox="1"/>
          <p:nvPr/>
        </p:nvSpPr>
        <p:spPr>
          <a:xfrm>
            <a:off x="907731" y="555129"/>
            <a:ext cx="518162" cy="123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85" name="TextBox 12"/>
          <p:cNvSpPr txBox="1"/>
          <p:nvPr/>
        </p:nvSpPr>
        <p:spPr>
          <a:xfrm>
            <a:off x="10645985" y="2274429"/>
            <a:ext cx="518162" cy="123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86" name="Straight Connector 25"/>
          <p:cNvSpPr/>
          <p:nvPr/>
        </p:nv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194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96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9" name="Texte du titre"/>
          <p:cNvSpPr txBox="1"/>
          <p:nvPr>
            <p:ph type="title"/>
          </p:nvPr>
        </p:nvSpPr>
        <p:spPr>
          <a:xfrm>
            <a:off x="1295400" y="982132"/>
            <a:ext cx="9609668" cy="2243672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00" name="Texte niveau 1…"/>
          <p:cNvSpPr txBox="1"/>
          <p:nvPr>
            <p:ph type="body" sz="quarter" idx="1"/>
          </p:nvPr>
        </p:nvSpPr>
        <p:spPr>
          <a:xfrm>
            <a:off x="1295400" y="3630167"/>
            <a:ext cx="9609671" cy="841258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2pPr>
            <a:lvl3pPr marL="0" indent="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3pPr>
            <a:lvl4pPr marL="0" indent="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4pPr>
            <a:lvl5pPr marL="0" indent="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01" name="Text Placeholder 2"/>
          <p:cNvSpPr/>
          <p:nvPr>
            <p:ph type="body" sz="quarter" idx="13"/>
          </p:nvPr>
        </p:nvSpPr>
        <p:spPr>
          <a:xfrm>
            <a:off x="1295398" y="4470398"/>
            <a:ext cx="9609674" cy="140547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traight Connector 14"/>
          <p:cNvSpPr/>
          <p:nvPr/>
        </p:nv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 titre Diocese Mt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6"/>
          <p:cNvSpPr/>
          <p:nvPr/>
        </p:nvSpPr>
        <p:spPr>
          <a:xfrm>
            <a:off x="0" y="2429690"/>
            <a:ext cx="12192000" cy="4428314"/>
          </a:xfrm>
          <a:prstGeom prst="rect">
            <a:avLst/>
          </a:prstGeom>
          <a:solidFill>
            <a:srgbClr val="41414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pic>
        <p:nvPicPr>
          <p:cNvPr id="2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547" y="219705"/>
            <a:ext cx="4524584" cy="14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3001" y="5722303"/>
            <a:ext cx="3470034" cy="94853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Numéro de diapositive"/>
          <p:cNvSpPr txBox="1"/>
          <p:nvPr>
            <p:ph type="sldNum" sz="quarter" idx="2"/>
          </p:nvPr>
        </p:nvSpPr>
        <p:spPr>
          <a:xfrm>
            <a:off x="8473624" y="6221732"/>
            <a:ext cx="263979" cy="269237"/>
          </a:xfrm>
          <a:prstGeom prst="rect">
            <a:avLst/>
          </a:prstGeom>
        </p:spPr>
        <p:txBody>
          <a:bodyPr/>
          <a:lstStyle>
            <a:lvl1pPr defTabSz="914400"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32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34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" name="Straight Connector 6"/>
          <p:cNvSpPr/>
          <p:nvPr/>
        </p:nvSpPr>
        <p:spPr>
          <a:xfrm>
            <a:off x="1396169" y="2421464"/>
            <a:ext cx="9407299" cy="1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9" name="Texte niveau 1…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47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49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3" name="Texte niveau 1…"/>
          <p:cNvSpPr txBox="1"/>
          <p:nvPr>
            <p:ph type="body" sz="quarter" idx="1"/>
          </p:nvPr>
        </p:nvSpPr>
        <p:spPr>
          <a:xfrm>
            <a:off x="1295400" y="2658533"/>
            <a:ext cx="4718304" cy="576272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2pPr>
            <a:lvl3pPr marL="0" indent="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3pPr>
            <a:lvl4pPr marL="0" indent="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4pPr>
            <a:lvl5pPr marL="0" indent="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4" name="Text Placeholder 4"/>
          <p:cNvSpPr/>
          <p:nvPr>
            <p:ph type="body" sz="quarter" idx="13"/>
          </p:nvPr>
        </p:nvSpPr>
        <p:spPr>
          <a:xfrm>
            <a:off x="6180671" y="2658533"/>
            <a:ext cx="4718311" cy="576272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5" name="Straight Connector 17"/>
          <p:cNvSpPr/>
          <p:nvPr/>
        </p:nvSpPr>
        <p:spPr>
          <a:xfrm>
            <a:off x="1396169" y="2421464"/>
            <a:ext cx="9407299" cy="1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71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7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83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85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" name="Texte du titre"/>
          <p:cNvSpPr txBox="1"/>
          <p:nvPr>
            <p:ph type="title"/>
          </p:nvPr>
        </p:nvSpPr>
        <p:spPr>
          <a:xfrm>
            <a:off x="1293811" y="1388534"/>
            <a:ext cx="3718455" cy="137161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Texte du titre</a:t>
            </a:r>
          </a:p>
        </p:txBody>
      </p:sp>
      <p:sp>
        <p:nvSpPr>
          <p:cNvPr id="89" name="Texte niveau 1…"/>
          <p:cNvSpPr txBox="1"/>
          <p:nvPr>
            <p:ph type="body" sz="half" idx="1"/>
          </p:nvPr>
        </p:nvSpPr>
        <p:spPr>
          <a:xfrm>
            <a:off x="5418668" y="982131"/>
            <a:ext cx="5469469" cy="4893737"/>
          </a:xfrm>
          <a:prstGeom prst="rect">
            <a:avLst/>
          </a:prstGeom>
        </p:spPr>
        <p:txBody>
          <a:bodyPr anchor="ctr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90" name="Text Placeholder 3"/>
          <p:cNvSpPr/>
          <p:nvPr>
            <p:ph type="body" sz="quarter" idx="13"/>
          </p:nvPr>
        </p:nvSpPr>
        <p:spPr>
          <a:xfrm>
            <a:off x="1293811" y="3031064"/>
            <a:ext cx="3718455" cy="243840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" name="Straight Connector 15"/>
          <p:cNvSpPr/>
          <p:nvPr/>
        </p:nvSpPr>
        <p:spPr>
          <a:xfrm>
            <a:off x="1396169" y="2912533"/>
            <a:ext cx="3514498" cy="1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99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01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4" name="Texte du titre"/>
          <p:cNvSpPr txBox="1"/>
          <p:nvPr>
            <p:ph type="title"/>
          </p:nvPr>
        </p:nvSpPr>
        <p:spPr>
          <a:xfrm>
            <a:off x="1295399" y="1883829"/>
            <a:ext cx="6241816" cy="1371604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pPr/>
            <a:r>
              <a:t>Texte du titre</a:t>
            </a:r>
          </a:p>
        </p:txBody>
      </p:sp>
      <p:sp>
        <p:nvSpPr>
          <p:cNvPr id="105" name="Picture Placeholder 2"/>
          <p:cNvSpPr/>
          <p:nvPr>
            <p:ph type="pic" sz="quarter" idx="13"/>
          </p:nvPr>
        </p:nvSpPr>
        <p:spPr>
          <a:xfrm>
            <a:off x="8094829" y="1041400"/>
            <a:ext cx="3063358" cy="4775200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6" name="Texte niveau 1…"/>
          <p:cNvSpPr txBox="1"/>
          <p:nvPr>
            <p:ph type="body" sz="quarter" idx="1"/>
          </p:nvPr>
        </p:nvSpPr>
        <p:spPr>
          <a:xfrm>
            <a:off x="1295399" y="3255431"/>
            <a:ext cx="6241816" cy="182881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800"/>
            </a:lvl1pPr>
            <a:lvl2pPr marL="0" indent="0" algn="ctr">
              <a:buClrTx/>
              <a:buSzTx/>
              <a:buFontTx/>
              <a:buNone/>
              <a:defRPr sz="1800"/>
            </a:lvl2pPr>
            <a:lvl3pPr marL="0" indent="0" algn="ctr">
              <a:buClrTx/>
              <a:buSzTx/>
              <a:buFontTx/>
              <a:buNone/>
              <a:defRPr sz="1800"/>
            </a:lvl3pPr>
            <a:lvl4pPr marL="0" indent="0" algn="ctr">
              <a:buClrTx/>
              <a:buSzTx/>
              <a:buFontTx/>
              <a:buNone/>
              <a:defRPr sz="1800"/>
            </a:lvl4pPr>
            <a:lvl5pPr marL="0" indent="0" algn="ctr">
              <a:buClrTx/>
              <a:buSzTx/>
              <a:buFontTx/>
              <a:buNone/>
              <a:defRPr sz="1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0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114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16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" name="Texte du titre"/>
          <p:cNvSpPr txBox="1"/>
          <p:nvPr>
            <p:ph type="title"/>
          </p:nvPr>
        </p:nvSpPr>
        <p:spPr>
          <a:xfrm>
            <a:off x="1295400" y="4815413"/>
            <a:ext cx="9609668" cy="56674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Texte du titre</a:t>
            </a:r>
          </a:p>
        </p:txBody>
      </p:sp>
      <p:sp>
        <p:nvSpPr>
          <p:cNvPr id="120" name="Picture Placeholder 2"/>
          <p:cNvSpPr/>
          <p:nvPr>
            <p:ph type="pic" idx="13"/>
          </p:nvPr>
        </p:nvSpPr>
        <p:spPr>
          <a:xfrm>
            <a:off x="1041424" y="1041396"/>
            <a:ext cx="10105977" cy="3335874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Texte niveau 1…"/>
          <p:cNvSpPr txBox="1"/>
          <p:nvPr>
            <p:ph type="body" sz="quarter" idx="1"/>
          </p:nvPr>
        </p:nvSpPr>
        <p:spPr>
          <a:xfrm>
            <a:off x="1295400" y="5382152"/>
            <a:ext cx="9609668" cy="493722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  <a:lvl2pPr marL="0" indent="0" algn="ctr">
              <a:buClrTx/>
              <a:buSzTx/>
              <a:buFontTx/>
              <a:buNone/>
              <a:defRPr sz="1400"/>
            </a:lvl2pPr>
            <a:lvl3pPr marL="0" indent="0" algn="ctr">
              <a:buClrTx/>
              <a:buSzTx/>
              <a:buFontTx/>
              <a:buNone/>
              <a:defRPr sz="1400"/>
            </a:lvl3pPr>
            <a:lvl4pPr marL="0" indent="0" algn="ctr">
              <a:buClrTx/>
              <a:buSzTx/>
              <a:buFontTx/>
              <a:buNone/>
              <a:defRPr sz="1400"/>
            </a:lvl4pPr>
            <a:lvl5pPr marL="0" indent="0" algn="ctr">
              <a:buClrTx/>
              <a:buSzTx/>
              <a:buFontTx/>
              <a:buNone/>
              <a:defRPr sz="1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129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31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" name="Texte du titre"/>
          <p:cNvSpPr txBox="1"/>
          <p:nvPr>
            <p:ph type="title"/>
          </p:nvPr>
        </p:nvSpPr>
        <p:spPr>
          <a:xfrm>
            <a:off x="1303867" y="982132"/>
            <a:ext cx="9592734" cy="295487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Texte du titre</a:t>
            </a:r>
          </a:p>
        </p:txBody>
      </p:sp>
      <p:sp>
        <p:nvSpPr>
          <p:cNvPr id="135" name="Texte niveau 1…"/>
          <p:cNvSpPr txBox="1"/>
          <p:nvPr>
            <p:ph type="body" sz="quarter" idx="1"/>
          </p:nvPr>
        </p:nvSpPr>
        <p:spPr>
          <a:xfrm>
            <a:off x="1303867" y="4343398"/>
            <a:ext cx="9592734" cy="1532477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36" name="Straight Connector 14"/>
          <p:cNvSpPr/>
          <p:nvPr/>
        </p:nvSpPr>
        <p:spPr>
          <a:xfrm>
            <a:off x="1396169" y="4140198"/>
            <a:ext cx="9407299" cy="1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-158"/>
            <a:ext cx="12188825" cy="6856239"/>
            <a:chOff x="0" y="-1"/>
            <a:chExt cx="12188825" cy="6856237"/>
          </a:xfrm>
        </p:grpSpPr>
        <p:pic>
          <p:nvPicPr>
            <p:cNvPr id="2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2"/>
              <a:ext cx="12188825" cy="685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ectangle 8"/>
            <p:cNvSpPr/>
            <p:nvPr/>
          </p:nvSpPr>
          <p:spPr>
            <a:xfrm>
              <a:off x="608011" y="609602"/>
              <a:ext cx="10972801" cy="5638816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4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2" y="76266"/>
              <a:ext cx="758970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1" y="6173535"/>
              <a:ext cx="758970" cy="60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Straight Connector 13"/>
          <p:cNvSpPr/>
          <p:nvPr/>
        </p:nvSpPr>
        <p:spPr>
          <a:xfrm>
            <a:off x="1396169" y="2421464"/>
            <a:ext cx="9407299" cy="1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" name="Texte du titre"/>
          <p:cNvSpPr txBox="1"/>
          <p:nvPr>
            <p:ph type="title"/>
          </p:nvPr>
        </p:nvSpPr>
        <p:spPr>
          <a:xfrm>
            <a:off x="1295402" y="982132"/>
            <a:ext cx="9601197" cy="130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9" name="Texte niveau 1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0" name="Numéro de diapositive"/>
          <p:cNvSpPr txBox="1"/>
          <p:nvPr>
            <p:ph type="sldNum" sz="quarter" idx="2"/>
          </p:nvPr>
        </p:nvSpPr>
        <p:spPr>
          <a:xfrm>
            <a:off x="10673403" y="5986781"/>
            <a:ext cx="223199" cy="243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285750" marR="0" indent="-28575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800100" marR="0" indent="-3429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1628775" marR="0" indent="-25717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2122714" marR="0" indent="-293914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2677884" marR="0" indent="-391884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3135084" marR="0" indent="-391884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3592283" marR="0" indent="-391884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4049483" marR="0" indent="-391883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b="0" baseline="0" cap="none" i="0" spc="0" strike="noStrike" sz="2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www.diocesemontreal.org/fr/ressources/personnel-pastoral" TargetMode="External"/><Relationship Id="rId4" Type="http://schemas.openxmlformats.org/officeDocument/2006/relationships/image" Target="../media/image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5.png"/><Relationship Id="rId5" Type="http://schemas.openxmlformats.org/officeDocument/2006/relationships/hyperlink" Target="mailto:sfortin@mprepro.com" TargetMode="External"/><Relationship Id="rId6" Type="http://schemas.openxmlformats.org/officeDocument/2006/relationships/hyperlink" Target="mailto:imppdm@videotron.ca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8lOcHPYVTw" TargetMode="External"/><Relationship Id="rId3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www.diocesemontreal.org/fr/ressources/personnel-pastoral" TargetMode="External"/><Relationship Id="rId4" Type="http://schemas.openxmlformats.org/officeDocument/2006/relationships/hyperlink" Target="mailto:deconfinement@diocesemontreal.org" TargetMode="External"/><Relationship Id="rId5" Type="http://schemas.openxmlformats.org/officeDocument/2006/relationships/image" Target="../media/image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/>
          <p:nvPr/>
        </p:nvSpPr>
        <p:spPr>
          <a:xfrm>
            <a:off x="1919286" y="2605527"/>
            <a:ext cx="9432926" cy="1254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400">
              <a:lnSpc>
                <a:spcPct val="90000"/>
              </a:lnSpc>
              <a:defRPr sz="4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To Successfully Implement Measures for “Deconfinement”</a:t>
            </a:r>
          </a:p>
        </p:txBody>
      </p:sp>
      <p:sp>
        <p:nvSpPr>
          <p:cNvPr id="223" name="Subtitle 2"/>
          <p:cNvSpPr txBox="1"/>
          <p:nvPr/>
        </p:nvSpPr>
        <p:spPr>
          <a:xfrm>
            <a:off x="1743777" y="4154466"/>
            <a:ext cx="943293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ts val="1000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 Webinar - </a:t>
            </a:r>
          </a:p>
          <a:p>
            <a:pPr algn="ctr" defTabSz="914400">
              <a:spcBef>
                <a:spcPts val="1000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Prepared by the diocesan committee for deconfinement </a:t>
            </a:r>
          </a:p>
          <a:p>
            <a:pPr algn="ctr" defTabSz="914400">
              <a:spcBef>
                <a:spcPts val="1000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and the resumption of liturgical and pastoral activities </a:t>
            </a:r>
          </a:p>
          <a:p>
            <a:pPr algn="ctr" defTabSz="914400">
              <a:spcBef>
                <a:spcPts val="1000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June 16,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targeted-panel.png" descr="targeted-pan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5423" y="4258716"/>
            <a:ext cx="3786989" cy="2130183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Titre 1"/>
          <p:cNvSpPr txBox="1"/>
          <p:nvPr>
            <p:ph type="title"/>
          </p:nvPr>
        </p:nvSpPr>
        <p:spPr>
          <a:xfrm>
            <a:off x="1295402" y="982131"/>
            <a:ext cx="9601198" cy="1303878"/>
          </a:xfrm>
          <a:prstGeom prst="rect">
            <a:avLst/>
          </a:prstGeom>
        </p:spPr>
        <p:txBody>
          <a:bodyPr/>
          <a:lstStyle/>
          <a:p>
            <a:pPr>
              <a:defRPr b="1" sz="3900">
                <a:solidFill>
                  <a:schemeClr val="accent4"/>
                </a:solidFill>
              </a:defRPr>
            </a:pPr>
            <a:r>
              <a:t>Step 1</a:t>
            </a:r>
            <a:br/>
            <a:r>
              <a:rPr>
                <a:solidFill>
                  <a:srgbClr val="C00000"/>
                </a:solidFill>
              </a:rPr>
              <a:t>Create The Local Deconfinement Committee</a:t>
            </a:r>
          </a:p>
        </p:txBody>
      </p:sp>
      <p:sp>
        <p:nvSpPr>
          <p:cNvPr id="293" name="Espace réservé du numéro de diapositive 4"/>
          <p:cNvSpPr txBox="1"/>
          <p:nvPr>
            <p:ph type="sldNum" sz="quarter" idx="4294967295"/>
          </p:nvPr>
        </p:nvSpPr>
        <p:spPr>
          <a:xfrm>
            <a:off x="10673398" y="5986779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4" name="Espace réservé du texte 2"/>
          <p:cNvSpPr txBox="1"/>
          <p:nvPr>
            <p:ph type="body" sz="half" idx="1"/>
          </p:nvPr>
        </p:nvSpPr>
        <p:spPr>
          <a:xfrm>
            <a:off x="1391337" y="2560314"/>
            <a:ext cx="4718309" cy="3573060"/>
          </a:xfrm>
          <a:prstGeom prst="rect">
            <a:avLst/>
          </a:prstGeom>
        </p:spPr>
        <p:txBody>
          <a:bodyPr/>
          <a:lstStyle/>
          <a:p>
            <a:pPr marL="0" indent="0" defTabSz="297179">
              <a:lnSpc>
                <a:spcPct val="90000"/>
              </a:lnSpc>
              <a:spcBef>
                <a:spcPts val="300"/>
              </a:spcBef>
              <a:buSzTx/>
              <a:buNone/>
              <a:defRPr b="1" sz="1800"/>
            </a:pPr>
            <a:r>
              <a:t>Composition</a:t>
            </a:r>
          </a:p>
          <a:p>
            <a:pPr marL="182477" indent="-182477" defTabSz="297179">
              <a:lnSpc>
                <a:spcPct val="90000"/>
              </a:lnSpc>
              <a:spcBef>
                <a:spcPts val="300"/>
              </a:spcBef>
              <a:buSzPct val="100000"/>
              <a:defRPr sz="2100"/>
            </a:pPr>
            <a:r>
              <a:t>The priest or his representative</a:t>
            </a:r>
          </a:p>
          <a:p>
            <a:pPr marL="156408" indent="-156408" defTabSz="297179">
              <a:lnSpc>
                <a:spcPct val="90000"/>
              </a:lnSpc>
              <a:spcBef>
                <a:spcPts val="300"/>
              </a:spcBef>
              <a:buSzPct val="100000"/>
              <a:defRPr sz="2100"/>
            </a:pPr>
            <a:r>
              <a:t>The fabrique;</a:t>
            </a:r>
          </a:p>
          <a:p>
            <a:pPr marL="156408" indent="-156408" defTabSz="297179">
              <a:lnSpc>
                <a:spcPct val="90000"/>
              </a:lnSpc>
              <a:spcBef>
                <a:spcPts val="300"/>
              </a:spcBef>
              <a:buSzPct val="100000"/>
              <a:defRPr sz="2100"/>
            </a:pPr>
            <a:r>
              <a:t>The pastoral committee;</a:t>
            </a:r>
          </a:p>
          <a:p>
            <a:pPr marL="156408" indent="-156408" defTabSz="297179">
              <a:lnSpc>
                <a:spcPct val="90000"/>
              </a:lnSpc>
              <a:spcBef>
                <a:spcPts val="300"/>
              </a:spcBef>
              <a:buSzPct val="100000"/>
              <a:defRPr sz="2100"/>
            </a:pPr>
            <a:r>
              <a:t>The liturgical committee;</a:t>
            </a:r>
          </a:p>
          <a:p>
            <a:pPr marL="156408" indent="-156408" defTabSz="297179">
              <a:lnSpc>
                <a:spcPct val="90000"/>
              </a:lnSpc>
              <a:spcBef>
                <a:spcPts val="300"/>
              </a:spcBef>
              <a:buSzPct val="100000"/>
              <a:defRPr sz="2100"/>
            </a:pPr>
            <a:r>
              <a:t>Catechism;</a:t>
            </a:r>
          </a:p>
          <a:p>
            <a:pPr marL="156408" indent="-156408" defTabSz="297179">
              <a:lnSpc>
                <a:spcPct val="90000"/>
              </a:lnSpc>
              <a:spcBef>
                <a:spcPts val="300"/>
              </a:spcBef>
              <a:buSzPct val="100000"/>
              <a:defRPr sz="2100"/>
            </a:pPr>
            <a:r>
              <a:t>Baptisms, weddings, funerals;</a:t>
            </a:r>
          </a:p>
          <a:p>
            <a:pPr marL="156408" indent="-156408" defTabSz="297179">
              <a:lnSpc>
                <a:spcPct val="90000"/>
              </a:lnSpc>
              <a:spcBef>
                <a:spcPts val="300"/>
              </a:spcBef>
              <a:buSzPct val="100000"/>
              <a:defRPr sz="2100"/>
            </a:pPr>
            <a:r>
              <a:t>Bible study or other groups; </a:t>
            </a:r>
          </a:p>
          <a:p>
            <a:pPr marL="156408" indent="-156408" defTabSz="297179">
              <a:lnSpc>
                <a:spcPct val="90000"/>
              </a:lnSpc>
              <a:spcBef>
                <a:spcPts val="300"/>
              </a:spcBef>
              <a:buSzPct val="100000"/>
              <a:defRPr sz="2100"/>
            </a:pPr>
            <a:r>
              <a:t>Volunteers;</a:t>
            </a:r>
          </a:p>
          <a:p>
            <a:pPr marL="163858" indent="-163858" defTabSz="297179">
              <a:lnSpc>
                <a:spcPct val="90000"/>
              </a:lnSpc>
              <a:spcBef>
                <a:spcPts val="300"/>
              </a:spcBef>
              <a:buSzPct val="100000"/>
              <a:defRPr b="1" sz="2200">
                <a:solidFill>
                  <a:srgbClr val="0433FF"/>
                </a:solidFill>
              </a:defRPr>
            </a:pPr>
            <a:r>
              <a:t>A parish respondent </a:t>
            </a:r>
          </a:p>
        </p:txBody>
      </p:sp>
      <p:sp>
        <p:nvSpPr>
          <p:cNvPr id="295" name="Espace réservé du texte 2"/>
          <p:cNvSpPr txBox="1"/>
          <p:nvPr/>
        </p:nvSpPr>
        <p:spPr>
          <a:xfrm>
            <a:off x="6196424" y="2560315"/>
            <a:ext cx="4718311" cy="3573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278890">
              <a:spcBef>
                <a:spcPts val="300"/>
              </a:spcBef>
              <a:defRPr b="1"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Mandate</a:t>
            </a:r>
          </a:p>
          <a:p>
            <a:pPr marL="189597" indent="-189597" defTabSz="278890">
              <a:spcBef>
                <a:spcPts val="300"/>
              </a:spcBef>
              <a:buClr>
                <a:schemeClr val="accent1"/>
              </a:buClr>
              <a:buSzPct val="100000"/>
              <a:buFont typeface="Arial"/>
              <a:buChar char="•"/>
              <a:defRPr b="1" sz="2200">
                <a:solidFill>
                  <a:schemeClr val="accent5">
                    <a:lumOff val="-9999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Assist in the development of protocols for the application of directives</a:t>
            </a:r>
          </a:p>
          <a:p>
            <a:pPr marL="189597" indent="-189597" defTabSz="278890">
              <a:spcBef>
                <a:spcPts val="300"/>
              </a:spcBef>
              <a:buClr>
                <a:schemeClr val="accent1"/>
              </a:buClr>
              <a:buSzPct val="100000"/>
              <a:buFont typeface="Arial"/>
              <a:buChar char="•"/>
              <a:defRPr b="1" sz="2200">
                <a:solidFill>
                  <a:schemeClr val="accent5">
                    <a:lumOff val="-9999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Make the decisions</a:t>
            </a:r>
          </a:p>
          <a:p>
            <a:pPr marL="189597" indent="-189597" defTabSz="278890">
              <a:spcBef>
                <a:spcPts val="300"/>
              </a:spcBef>
              <a:buClr>
                <a:schemeClr val="accent1"/>
              </a:buClr>
              <a:buSzPct val="100000"/>
              <a:buFont typeface="Arial"/>
              <a:buChar char="•"/>
              <a:defRPr b="1" sz="2200">
                <a:solidFill>
                  <a:schemeClr val="accent5">
                    <a:lumOff val="-9999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Provide training</a:t>
            </a:r>
          </a:p>
          <a:p>
            <a:pPr marL="189597" indent="-189597" defTabSz="278890">
              <a:spcBef>
                <a:spcPts val="300"/>
              </a:spcBef>
              <a:buClr>
                <a:schemeClr val="accent1"/>
              </a:buClr>
              <a:buSzPct val="100000"/>
              <a:buFont typeface="Arial"/>
              <a:buChar char="•"/>
              <a:defRPr b="1" sz="2200">
                <a:solidFill>
                  <a:schemeClr val="accent5">
                    <a:lumOff val="-9999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Ensure the availability of human, material and financial resources </a:t>
            </a:r>
          </a:p>
        </p:txBody>
      </p:sp>
      <p:sp>
        <p:nvSpPr>
          <p:cNvPr id="296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297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9952" y="599150"/>
            <a:ext cx="1820662" cy="572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re 1"/>
          <p:cNvSpPr txBox="1"/>
          <p:nvPr>
            <p:ph type="title"/>
          </p:nvPr>
        </p:nvSpPr>
        <p:spPr>
          <a:xfrm>
            <a:off x="1295401" y="982131"/>
            <a:ext cx="9601198" cy="1303878"/>
          </a:xfrm>
          <a:prstGeom prst="rect">
            <a:avLst/>
          </a:prstGeom>
        </p:spPr>
        <p:txBody>
          <a:bodyPr/>
          <a:lstStyle/>
          <a:p>
            <a:pPr>
              <a:defRPr b="1" sz="3100">
                <a:solidFill>
                  <a:schemeClr val="accent4"/>
                </a:solidFill>
              </a:defRPr>
            </a:pPr>
            <a:r>
              <a:t>Step 2</a:t>
            </a:r>
            <a:r>
              <a:rPr>
                <a:solidFill>
                  <a:srgbClr val="C00000"/>
                </a:solidFill>
              </a:rPr>
              <a:t> </a:t>
            </a:r>
            <a:endParaRPr u="sng">
              <a:solidFill>
                <a:srgbClr val="C00000"/>
              </a:solidFill>
            </a:endParaRPr>
          </a:p>
          <a:p>
            <a:pPr>
              <a:defRPr b="1" sz="3100">
                <a:solidFill>
                  <a:srgbClr val="C00000"/>
                </a:solidFill>
              </a:defRPr>
            </a:pPr>
            <a:r>
              <a:t>Carry Out the Collection </a:t>
            </a:r>
            <a:r>
              <a:rPr sz="1800"/>
              <a:t>(planned tool)</a:t>
            </a:r>
          </a:p>
        </p:txBody>
      </p:sp>
      <p:sp>
        <p:nvSpPr>
          <p:cNvPr id="300" name="Espace réservé du contenu 2"/>
          <p:cNvSpPr txBox="1"/>
          <p:nvPr>
            <p:ph type="body" idx="1"/>
          </p:nvPr>
        </p:nvSpPr>
        <p:spPr>
          <a:xfrm>
            <a:off x="1295400" y="2448232"/>
            <a:ext cx="9601198" cy="370543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None/>
              <a:defRPr b="1" sz="2000">
                <a:solidFill>
                  <a:srgbClr val="85251E"/>
                </a:solidFill>
              </a:defRPr>
            </a:pPr>
            <a:r>
              <a:t>ESSENTIAL INFORMATION</a:t>
            </a:r>
          </a:p>
          <a:p>
            <a:pPr marL="0" indent="0">
              <a:lnSpc>
                <a:spcPct val="80000"/>
              </a:lnSpc>
              <a:buSzTx/>
              <a:buNone/>
              <a:defRPr b="1" sz="1300">
                <a:solidFill>
                  <a:srgbClr val="85251E"/>
                </a:solidFill>
              </a:defRPr>
            </a:pPr>
          </a:p>
          <a:p>
            <a:pPr>
              <a:lnSpc>
                <a:spcPct val="80000"/>
              </a:lnSpc>
              <a:defRPr b="1" sz="2300"/>
            </a:pPr>
            <a:r>
              <a:t>Number of parishioners who participate in the various activities and services offered by the parish</a:t>
            </a:r>
          </a:p>
          <a:p>
            <a:pPr>
              <a:lnSpc>
                <a:spcPct val="80000"/>
              </a:lnSpc>
              <a:defRPr b="1" sz="2300"/>
            </a:pPr>
            <a:r>
              <a:t>Characteristics of volunteers in general in each specific activity and service</a:t>
            </a:r>
          </a:p>
          <a:p>
            <a:pPr>
              <a:lnSpc>
                <a:spcPct val="80000"/>
              </a:lnSpc>
              <a:defRPr b="1" sz="2300"/>
            </a:pPr>
            <a:r>
              <a:t>Area (churches, halls, etc.)</a:t>
            </a:r>
          </a:p>
          <a:p>
            <a:pPr>
              <a:lnSpc>
                <a:spcPct val="80000"/>
              </a:lnSpc>
              <a:defRPr b="1" sz="2300"/>
            </a:pPr>
            <a:r>
              <a:t>The services offered by social and technological means (Zoom, Facebook, etc.)</a:t>
            </a:r>
          </a:p>
          <a:p>
            <a:pPr>
              <a:lnSpc>
                <a:spcPct val="80000"/>
              </a:lnSpc>
              <a:defRPr b="1" sz="2300"/>
            </a:pPr>
            <a:r>
              <a:t>Availability of resources used by the parish</a:t>
            </a:r>
          </a:p>
        </p:txBody>
      </p:sp>
      <p:sp>
        <p:nvSpPr>
          <p:cNvPr id="301" name="Espace réservé du numéro de diapositive 4"/>
          <p:cNvSpPr txBox="1"/>
          <p:nvPr>
            <p:ph type="sldNum" sz="quarter" idx="4294967295"/>
          </p:nvPr>
        </p:nvSpPr>
        <p:spPr>
          <a:xfrm>
            <a:off x="10673395" y="6436717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2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0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118" y="525255"/>
            <a:ext cx="1891284" cy="594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re 1"/>
          <p:cNvSpPr txBox="1"/>
          <p:nvPr>
            <p:ph type="title"/>
          </p:nvPr>
        </p:nvSpPr>
        <p:spPr>
          <a:xfrm>
            <a:off x="1295401" y="982131"/>
            <a:ext cx="9601198" cy="1303878"/>
          </a:xfrm>
          <a:prstGeom prst="rect">
            <a:avLst/>
          </a:prstGeom>
        </p:spPr>
        <p:txBody>
          <a:bodyPr/>
          <a:lstStyle/>
          <a:p>
            <a:pPr>
              <a:defRPr b="1" sz="2400">
                <a:solidFill>
                  <a:schemeClr val="accent4"/>
                </a:solidFill>
              </a:defRPr>
            </a:pPr>
            <a:r>
              <a:t>Step 2 (continued)</a:t>
            </a:r>
            <a:br/>
            <a:r>
              <a:rPr>
                <a:solidFill>
                  <a:srgbClr val="C00000"/>
                </a:solidFill>
              </a:rPr>
              <a:t>Assess the Parishes/Missions/Communities/Groups Context</a:t>
            </a:r>
            <a:br>
              <a:rPr>
                <a:solidFill>
                  <a:srgbClr val="C00000"/>
                </a:solidFill>
              </a:rPr>
            </a:br>
            <a:r>
              <a:rPr>
                <a:solidFill>
                  <a:srgbClr val="C00000"/>
                </a:solidFill>
              </a:rPr>
              <a:t>(Example)</a:t>
            </a:r>
          </a:p>
        </p:txBody>
      </p:sp>
      <p:graphicFrame>
        <p:nvGraphicFramePr>
          <p:cNvPr id="306" name="Espace réservé du contenu 4"/>
          <p:cNvGraphicFramePr/>
          <p:nvPr/>
        </p:nvGraphicFramePr>
        <p:xfrm>
          <a:off x="1340002" y="2548543"/>
          <a:ext cx="9954346" cy="258960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7734528"/>
                <a:gridCol w="651013"/>
                <a:gridCol w="855338"/>
                <a:gridCol w="713466"/>
              </a:tblGrid>
              <a:tr h="408915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AREAS FOR ASSESSMENT AND ADJUSTMENT</a:t>
                      </a:r>
                    </a:p>
                  </a:txBody>
                  <a:tcPr marL="50328" marR="50328" marT="50328" marB="50328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Decision</a:t>
                      </a:r>
                    </a:p>
                  </a:txBody>
                  <a:tcPr marL="50328" marR="50328" marT="50328" marB="50328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Training to be offered</a:t>
                      </a:r>
                    </a:p>
                  </a:txBody>
                  <a:tcPr marL="50328" marR="50328" marT="50328" marB="50328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Ressources </a:t>
                      </a:r>
                    </a:p>
                  </a:txBody>
                  <a:tcPr marL="50328" marR="50328" marT="50328" marB="50328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</a:tr>
              <a:tr h="2516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defRPr sz="1800"/>
                      </a:pPr>
                      <a:r>
                        <a:rPr b="1" sz="1300">
                          <a:solidFill>
                            <a:srgbClr val="85461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2.1 GENERAL CONDITIONS FOR ALL ACTIVITIES TAKING PLACE IN THE CHURCH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BD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81837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• Recourse to social media or online services: Zoom, Facebook, etc. (maintain, develop, collaborate, etc.) 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</a:tr>
              <a:tr h="281837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• Celebrations that will be offered (type, number, etc.)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</a:tr>
              <a:tr h="281837">
                <a:tc>
                  <a:txBody>
                    <a:bodyPr/>
                    <a:lstStyle/>
                    <a:p>
                      <a:pPr algn="l">
                        <a:tabLst>
                          <a:tab pos="1562100" algn="l"/>
                        </a:tabLst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• Collaborate with a local parish to increase the number of celebrations…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</a:tr>
              <a:tr h="281837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• Calculate the number of participants for each celebration (take into account members of the same family)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</a:tr>
              <a:tr h="291156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3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• </a:t>
                      </a:r>
                      <a:r>
                        <a:rPr sz="1400"/>
                        <a:t>Arrangements associated with welcoming the faithful to celebrations (1st come-1st served basis; by alphabetical order, by rotation, by requesting tickets, etc.)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3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• </a:t>
                      </a:r>
                      <a:r>
                        <a:rPr sz="1400"/>
                        <a:t>Keeping the number of participants to no more that 50 percent capacity or less if necessary, in order to maintain a safe distance between the participants (See Appendix</a:t>
                      </a:r>
                      <a:r>
                        <a:t>). 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</a:tr>
            </a:tbl>
          </a:graphicData>
        </a:graphic>
      </p:graphicFrame>
      <p:sp>
        <p:nvSpPr>
          <p:cNvPr id="307" name="Espace réservé du numéro de diapositive 6"/>
          <p:cNvSpPr txBox="1"/>
          <p:nvPr>
            <p:ph type="sldNum" sz="quarter" idx="4294967295"/>
          </p:nvPr>
        </p:nvSpPr>
        <p:spPr>
          <a:xfrm>
            <a:off x="10673395" y="6436714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8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0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934" y="599150"/>
            <a:ext cx="2356699" cy="740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re 1"/>
          <p:cNvSpPr txBox="1"/>
          <p:nvPr>
            <p:ph type="title"/>
          </p:nvPr>
        </p:nvSpPr>
        <p:spPr>
          <a:xfrm>
            <a:off x="1295402" y="982131"/>
            <a:ext cx="9601198" cy="1303878"/>
          </a:xfrm>
          <a:prstGeom prst="rect">
            <a:avLst/>
          </a:prstGeom>
        </p:spPr>
        <p:txBody>
          <a:bodyPr/>
          <a:lstStyle/>
          <a:p>
            <a:pPr defTabSz="365758">
              <a:defRPr b="1" sz="2400">
                <a:solidFill>
                  <a:schemeClr val="accent4"/>
                </a:solidFill>
              </a:defRPr>
            </a:pPr>
            <a:r>
              <a:t>Step 2 (end)</a:t>
            </a:r>
            <a:br/>
            <a:r>
              <a:rPr sz="1600">
                <a:solidFill>
                  <a:srgbClr val="C0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Assess the Parishes/Missions/Communities/Groups Context</a:t>
            </a:r>
          </a:p>
        </p:txBody>
      </p:sp>
      <p:sp>
        <p:nvSpPr>
          <p:cNvPr id="312" name="Espace réservé du contenu 2"/>
          <p:cNvSpPr txBox="1"/>
          <p:nvPr>
            <p:ph type="body" sz="half" idx="1"/>
          </p:nvPr>
        </p:nvSpPr>
        <p:spPr>
          <a:xfrm>
            <a:off x="1295400" y="2556927"/>
            <a:ext cx="9601198" cy="331894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None/>
              <a:defRPr b="1" sz="1800"/>
            </a:pPr>
            <a:r>
              <a:t>THE SPECIFIC CONDITIONS FOR THE DIFFERENT ACTIVITIES CARRIED OUT IN YOUR COMMUNITY (PARISH, MISSION, ETC.)</a:t>
            </a:r>
          </a:p>
          <a:p>
            <a:pPr>
              <a:lnSpc>
                <a:spcPct val="80000"/>
              </a:lnSpc>
              <a:defRPr sz="1800"/>
            </a:pPr>
            <a:r>
              <a:t>Masses</a:t>
            </a:r>
          </a:p>
          <a:p>
            <a:pPr>
              <a:lnSpc>
                <a:spcPct val="80000"/>
              </a:lnSpc>
              <a:defRPr sz="1800"/>
            </a:pPr>
            <a:r>
              <a:t>Funerals</a:t>
            </a:r>
          </a:p>
          <a:p>
            <a:pPr>
              <a:lnSpc>
                <a:spcPct val="80000"/>
              </a:lnSpc>
              <a:defRPr sz="1800"/>
            </a:pPr>
            <a:r>
              <a:t>Baptisms of children</a:t>
            </a:r>
          </a:p>
          <a:p>
            <a:pPr>
              <a:lnSpc>
                <a:spcPct val="80000"/>
              </a:lnSpc>
              <a:defRPr sz="1800"/>
            </a:pPr>
            <a:r>
              <a:t>Weddings</a:t>
            </a:r>
          </a:p>
          <a:p>
            <a:pPr>
              <a:lnSpc>
                <a:spcPct val="80000"/>
              </a:lnSpc>
              <a:defRPr sz="1800"/>
            </a:pPr>
            <a:r>
              <a:t>First Communions and Confirmations</a:t>
            </a:r>
          </a:p>
          <a:p>
            <a:pPr>
              <a:lnSpc>
                <a:spcPct val="80000"/>
              </a:lnSpc>
              <a:defRPr sz="1800"/>
            </a:pPr>
            <a:r>
              <a:t>Reconciliation</a:t>
            </a:r>
          </a:p>
          <a:p>
            <a:pPr>
              <a:lnSpc>
                <a:spcPct val="80000"/>
              </a:lnSpc>
              <a:defRPr sz="1800"/>
            </a:pPr>
            <a:r>
              <a:t>Catechisms</a:t>
            </a:r>
          </a:p>
          <a:p>
            <a:pPr>
              <a:lnSpc>
                <a:spcPct val="80000"/>
              </a:lnSpc>
              <a:defRPr sz="1800"/>
            </a:pPr>
            <a:r>
              <a:t>Bible study or other groups (the fabrique, the pastoral team, youth ministry, catechumens, etc.)</a:t>
            </a:r>
          </a:p>
        </p:txBody>
      </p:sp>
      <p:sp>
        <p:nvSpPr>
          <p:cNvPr id="313" name="Espace réservé du numéro de diapositive 5"/>
          <p:cNvSpPr txBox="1"/>
          <p:nvPr>
            <p:ph type="sldNum" sz="quarter" idx="4294967295"/>
          </p:nvPr>
        </p:nvSpPr>
        <p:spPr>
          <a:xfrm>
            <a:off x="10673394" y="5986779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4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637" y="599150"/>
            <a:ext cx="2245293" cy="705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re 1"/>
          <p:cNvSpPr txBox="1"/>
          <p:nvPr>
            <p:ph type="title"/>
          </p:nvPr>
        </p:nvSpPr>
        <p:spPr>
          <a:xfrm>
            <a:off x="1295401" y="982131"/>
            <a:ext cx="9601198" cy="1303878"/>
          </a:xfrm>
          <a:prstGeom prst="rect">
            <a:avLst/>
          </a:prstGeom>
        </p:spPr>
        <p:txBody>
          <a:bodyPr/>
          <a:lstStyle/>
          <a:p>
            <a:pPr>
              <a:defRPr b="1" sz="2800">
                <a:solidFill>
                  <a:schemeClr val="accent4"/>
                </a:solidFill>
              </a:defRPr>
            </a:pPr>
            <a:r>
              <a:t>Step 3</a:t>
            </a:r>
            <a:r>
              <a:rPr>
                <a:solidFill>
                  <a:srgbClr val="C00000"/>
                </a:solidFill>
              </a:rPr>
              <a:t> </a:t>
            </a:r>
            <a:endParaRPr>
              <a:solidFill>
                <a:srgbClr val="C00000"/>
              </a:solidFill>
            </a:endParaRPr>
          </a:p>
          <a:p>
            <a:pPr>
              <a:defRPr b="1" sz="2800">
                <a:solidFill>
                  <a:srgbClr val="C00000"/>
                </a:solidFill>
              </a:defRPr>
            </a:pPr>
            <a:r>
              <a:t>Draw Up Your Local Deconfinement Plan</a:t>
            </a:r>
          </a:p>
        </p:txBody>
      </p:sp>
      <p:sp>
        <p:nvSpPr>
          <p:cNvPr id="318" name="Espace réservé du contenu 2"/>
          <p:cNvSpPr txBox="1"/>
          <p:nvPr>
            <p:ph type="body" sz="half" idx="1"/>
          </p:nvPr>
        </p:nvSpPr>
        <p:spPr>
          <a:xfrm>
            <a:off x="1295400" y="2556927"/>
            <a:ext cx="9601197" cy="331894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100"/>
            </a:pPr>
            <a:r>
              <a:t>The areas of focus, regulations and other choices you plan to adopt for your parish/mission (1st column);</a:t>
            </a:r>
          </a:p>
          <a:p>
            <a:pPr>
              <a:lnSpc>
                <a:spcPct val="90000"/>
              </a:lnSpc>
              <a:defRPr sz="2100"/>
            </a:pPr>
            <a:r>
              <a:t>The elements chosen in point 1 (“Decisions” column) for which formation/training is necessary. List these elements (“Formation” column) according to the groups the training should target: committee members, celebrants, volunteers, faithful; and,</a:t>
            </a:r>
          </a:p>
          <a:p>
            <a:pPr>
              <a:lnSpc>
                <a:spcPct val="90000"/>
              </a:lnSpc>
              <a:defRPr sz="2100"/>
            </a:pPr>
            <a:r>
              <a:t>The resources – human, material, financial (“Resources” column) – necessary to put the various elements into place before resuming liturgical and pastoral activities in your parish/mission.</a:t>
            </a:r>
          </a:p>
          <a:p>
            <a:pPr>
              <a:lnSpc>
                <a:spcPct val="81000"/>
              </a:lnSpc>
              <a:defRPr sz="2100"/>
            </a:pPr>
            <a:r>
              <a:t>If</a:t>
            </a:r>
            <a:r>
              <a:rPr sz="2000"/>
              <a:t> </a:t>
            </a:r>
            <a:r>
              <a:t>you have any difficulties, please identify options or solutions that you think are relevant and sources from which you expect to receive support.</a:t>
            </a:r>
          </a:p>
        </p:txBody>
      </p:sp>
      <p:sp>
        <p:nvSpPr>
          <p:cNvPr id="319" name="Espace réservé du numéro de diapositive 4"/>
          <p:cNvSpPr txBox="1"/>
          <p:nvPr>
            <p:ph type="sldNum" sz="quarter" idx="4294967295"/>
          </p:nvPr>
        </p:nvSpPr>
        <p:spPr>
          <a:xfrm>
            <a:off x="10673394" y="6393179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0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2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965" y="599150"/>
            <a:ext cx="2200638" cy="691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re 1"/>
          <p:cNvSpPr txBox="1"/>
          <p:nvPr>
            <p:ph type="title"/>
          </p:nvPr>
        </p:nvSpPr>
        <p:spPr>
          <a:xfrm>
            <a:off x="2016654" y="1043830"/>
            <a:ext cx="8158692" cy="1822514"/>
          </a:xfrm>
          <a:prstGeom prst="rect">
            <a:avLst/>
          </a:prstGeom>
        </p:spPr>
        <p:txBody>
          <a:bodyPr/>
          <a:lstStyle/>
          <a:p>
            <a:pPr defTabSz="356615">
              <a:defRPr b="1" sz="2700">
                <a:solidFill>
                  <a:schemeClr val="accent4"/>
                </a:solidFill>
              </a:defRPr>
            </a:pPr>
            <a:r>
              <a:t>Step 4 </a:t>
            </a:r>
            <a:endParaRPr>
              <a:solidFill>
                <a:schemeClr val="accent2"/>
              </a:solidFill>
            </a:endParaRPr>
          </a:p>
          <a:p>
            <a:pPr lvl="1" defTabSz="356615">
              <a:defRPr b="1" sz="2700">
                <a:solidFill>
                  <a:schemeClr val="accent2"/>
                </a:solidFill>
              </a:defRPr>
            </a:pPr>
            <a:r>
              <a:t>Implement the Deconfinement in Parishes/Missions/Communities/Groups </a:t>
            </a:r>
          </a:p>
          <a:p>
            <a:pPr defTabSz="356615">
              <a:defRPr sz="2700"/>
            </a:pPr>
            <a:r>
              <a:t> </a:t>
            </a:r>
          </a:p>
        </p:txBody>
      </p:sp>
      <p:sp>
        <p:nvSpPr>
          <p:cNvPr id="324" name="Espace réservé du texte 2"/>
          <p:cNvSpPr txBox="1"/>
          <p:nvPr>
            <p:ph type="body" sz="quarter" idx="1"/>
          </p:nvPr>
        </p:nvSpPr>
        <p:spPr>
          <a:xfrm>
            <a:off x="2016655" y="2866345"/>
            <a:ext cx="8158692" cy="954547"/>
          </a:xfrm>
          <a:prstGeom prst="rect">
            <a:avLst/>
          </a:prstGeom>
        </p:spPr>
        <p:txBody>
          <a:bodyPr/>
          <a:lstStyle>
            <a:lvl1pPr defTabSz="356615">
              <a:lnSpc>
                <a:spcPct val="90000"/>
              </a:lnSpc>
              <a:spcBef>
                <a:spcPts val="0"/>
              </a:spcBef>
              <a:buSzTx/>
              <a:buNone/>
              <a:defRPr b="1" sz="3000">
                <a:solidFill>
                  <a:schemeClr val="accent4"/>
                </a:solidFill>
              </a:defRPr>
            </a:lvl1pPr>
          </a:lstStyle>
          <a:p>
            <a:pPr/>
            <a:r>
              <a:t>…In four stages:</a:t>
            </a:r>
          </a:p>
        </p:txBody>
      </p:sp>
      <p:sp>
        <p:nvSpPr>
          <p:cNvPr id="325" name="Espace réservé du numéro de diapositive 4"/>
          <p:cNvSpPr txBox="1"/>
          <p:nvPr>
            <p:ph type="sldNum" sz="quarter" idx="4294967295"/>
          </p:nvPr>
        </p:nvSpPr>
        <p:spPr>
          <a:xfrm>
            <a:off x="10673394" y="6436716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6" name="Espace réservé du texte 2"/>
          <p:cNvSpPr txBox="1"/>
          <p:nvPr/>
        </p:nvSpPr>
        <p:spPr>
          <a:xfrm>
            <a:off x="1341121" y="3519056"/>
            <a:ext cx="9555472" cy="1584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342900" indent="-342900">
              <a:lnSpc>
                <a:spcPct val="90000"/>
              </a:lnSpc>
              <a:buSzPct val="100000"/>
              <a:buAutoNum type="alphaUcPeriod" startAt="1"/>
              <a:defRPr b="1"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Inform your parishioners about the new procedures in place and the changes that have been made;</a:t>
            </a:r>
          </a:p>
          <a:p>
            <a:pPr marL="342900" indent="-342900">
              <a:lnSpc>
                <a:spcPct val="90000"/>
              </a:lnSpc>
              <a:buSzPct val="100000"/>
              <a:buAutoNum type="alphaUcPeriod" startAt="1"/>
              <a:defRPr b="1"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Purchase the necessary equipment;</a:t>
            </a:r>
          </a:p>
          <a:p>
            <a:pPr marL="342900" indent="-342900">
              <a:lnSpc>
                <a:spcPct val="90000"/>
              </a:lnSpc>
              <a:buSzPct val="100000"/>
              <a:buAutoNum type="alphaUcPeriod" startAt="1"/>
              <a:defRPr b="1"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Offer training to volunteers;</a:t>
            </a:r>
          </a:p>
          <a:p>
            <a:pPr marL="342900" indent="-342900">
              <a:lnSpc>
                <a:spcPct val="90000"/>
              </a:lnSpc>
              <a:buSzPct val="100000"/>
              <a:buAutoNum type="alphaUcPeriod" startAt="1"/>
              <a:defRPr b="1"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Make the necessary changes: organize the physical spaces, materials, celebrations;</a:t>
            </a:r>
          </a:p>
        </p:txBody>
      </p:sp>
      <p:sp>
        <p:nvSpPr>
          <p:cNvPr id="327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2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200" y="599150"/>
            <a:ext cx="2452167" cy="770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Matériel en vue du déconfinement…"/>
          <p:cNvSpPr txBox="1"/>
          <p:nvPr>
            <p:ph type="title"/>
          </p:nvPr>
        </p:nvSpPr>
        <p:spPr>
          <a:xfrm>
            <a:off x="1295401" y="1113564"/>
            <a:ext cx="9601198" cy="886365"/>
          </a:xfrm>
          <a:prstGeom prst="rect">
            <a:avLst/>
          </a:prstGeom>
        </p:spPr>
        <p:txBody>
          <a:bodyPr/>
          <a:lstStyle/>
          <a:p>
            <a:pPr/>
            <a:r>
              <a:t>Inform your parishioners about the process</a:t>
            </a:r>
          </a:p>
        </p:txBody>
      </p:sp>
      <p:pic>
        <p:nvPicPr>
          <p:cNvPr id="331" name="com.png.jpg" descr="com.p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6322" y="2743497"/>
            <a:ext cx="6659358" cy="3323807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3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252" y="599150"/>
            <a:ext cx="1938063" cy="609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Matériel en vue du déconfinement…"/>
          <p:cNvSpPr txBox="1"/>
          <p:nvPr>
            <p:ph type="title"/>
          </p:nvPr>
        </p:nvSpPr>
        <p:spPr>
          <a:xfrm>
            <a:off x="1295401" y="763857"/>
            <a:ext cx="9601198" cy="886366"/>
          </a:xfrm>
          <a:prstGeom prst="rect">
            <a:avLst/>
          </a:prstGeom>
        </p:spPr>
        <p:txBody>
          <a:bodyPr/>
          <a:lstStyle/>
          <a:p>
            <a:pPr/>
            <a:r>
              <a:t>Sanitary and Signaling Equipment</a:t>
            </a:r>
          </a:p>
        </p:txBody>
      </p:sp>
      <p:sp>
        <p:nvSpPr>
          <p:cNvPr id="336" name="Nous avons négocié le meilleur prix!…"/>
          <p:cNvSpPr txBox="1"/>
          <p:nvPr/>
        </p:nvSpPr>
        <p:spPr>
          <a:xfrm>
            <a:off x="1430164" y="2549691"/>
            <a:ext cx="9752380" cy="291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26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We have negotiated the best price!</a:t>
            </a:r>
          </a:p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10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26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The list (</a:t>
            </a:r>
            <a:r>
              <a:rPr>
                <a:solidFill>
                  <a:srgbClr val="FF0000"/>
                </a:solidFill>
              </a:rPr>
              <a:t>Signaling and Sanitary Equipment</a:t>
            </a:r>
            <a:r>
              <a:t>) can be found on the Diocese 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https://www.diocesemontreal.org/fr/ressources/personnel-pastoral</a:t>
            </a:r>
          </a:p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10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26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You can order directly from the suppliers, and have the ordered products delivered to you, based on your needs.</a:t>
            </a:r>
          </a:p>
        </p:txBody>
      </p:sp>
      <p:sp>
        <p:nvSpPr>
          <p:cNvPr id="337" name="(2 Fournisseurs-pour-matériel de signalisation)…"/>
          <p:cNvSpPr txBox="1"/>
          <p:nvPr/>
        </p:nvSpPr>
        <p:spPr>
          <a:xfrm>
            <a:off x="4303810" y="1566805"/>
            <a:ext cx="4005095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2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(2 suppliers </a:t>
            </a:r>
            <a:r>
              <a:rPr>
                <a:solidFill>
                  <a:srgbClr val="000000"/>
                </a:solidFill>
              </a:rPr>
              <a:t>of </a:t>
            </a:r>
            <a:r>
              <a:rPr>
                <a:solidFill>
                  <a:srgbClr val="15B015"/>
                </a:solidFill>
              </a:rPr>
              <a:t>signaling equipment</a:t>
            </a:r>
            <a:r>
              <a:t>)</a:t>
            </a:r>
          </a:p>
          <a:p>
            <a:pPr algn="ctr">
              <a:defRPr sz="22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(2 suppliers </a:t>
            </a:r>
            <a:r>
              <a:rPr>
                <a:solidFill>
                  <a:srgbClr val="000000"/>
                </a:solidFill>
              </a:rPr>
              <a:t>of</a:t>
            </a:r>
            <a:r>
              <a:t> </a:t>
            </a:r>
            <a:r>
              <a:rPr>
                <a:solidFill>
                  <a:srgbClr val="15B015"/>
                </a:solidFill>
              </a:rPr>
              <a:t>sanitary equipment</a:t>
            </a:r>
            <a:r>
              <a:t>)</a:t>
            </a:r>
          </a:p>
        </p:txBody>
      </p:sp>
      <p:pic>
        <p:nvPicPr>
          <p:cNvPr id="33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522" y="599150"/>
            <a:ext cx="1879521" cy="59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masque-chirurgical-ffp2-kn95.jpg" descr="masque-chirurgical-ffp2-kn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100" y="917116"/>
            <a:ext cx="1826501" cy="1826504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Matériel en vue du déconfinement…"/>
          <p:cNvSpPr txBox="1"/>
          <p:nvPr>
            <p:ph type="title"/>
          </p:nvPr>
        </p:nvSpPr>
        <p:spPr>
          <a:xfrm>
            <a:off x="1295401" y="805012"/>
            <a:ext cx="9601198" cy="1303878"/>
          </a:xfrm>
          <a:prstGeom prst="rect">
            <a:avLst/>
          </a:prstGeom>
        </p:spPr>
        <p:txBody>
          <a:bodyPr/>
          <a:lstStyle/>
          <a:p>
            <a:pPr>
              <a:defRPr sz="3700"/>
            </a:pPr>
            <a:r>
              <a:t>Sanitary and Signaling Equipment</a:t>
            </a:r>
            <a:br/>
            <a:r>
              <a:t>(</a:t>
            </a:r>
            <a:r>
              <a:rPr>
                <a:solidFill>
                  <a:srgbClr val="FF0000"/>
                </a:solidFill>
              </a:rPr>
              <a:t>Example: suppliers </a:t>
            </a:r>
            <a:r>
              <a:rPr>
                <a:solidFill>
                  <a:srgbClr val="000000"/>
                </a:solidFill>
              </a:rPr>
              <a:t>-vs-</a:t>
            </a:r>
            <a:r>
              <a:t> </a:t>
            </a:r>
            <a:r>
              <a:rPr>
                <a:solidFill>
                  <a:srgbClr val="15B015"/>
                </a:solidFill>
              </a:rPr>
              <a:t>products</a:t>
            </a:r>
            <a:r>
              <a:t>)</a:t>
            </a:r>
          </a:p>
        </p:txBody>
      </p:sp>
      <p:graphicFrame>
        <p:nvGraphicFramePr>
          <p:cNvPr id="342" name="Tableau"/>
          <p:cNvGraphicFramePr/>
          <p:nvPr/>
        </p:nvGraphicFramePr>
        <p:xfrm>
          <a:off x="703125" y="2502677"/>
          <a:ext cx="4826619" cy="305434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89517"/>
                <a:gridCol w="689517"/>
                <a:gridCol w="689517"/>
                <a:gridCol w="689517"/>
                <a:gridCol w="689517"/>
                <a:gridCol w="689517"/>
                <a:gridCol w="689517"/>
              </a:tblGrid>
              <a:tr h="186034"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186034">
                <a:tc gridSpan="3"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LALEMA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 rowSpan="2" hMerge="1">
                  <a:tcPr/>
                </a:tc>
                <a:tc rowSpan="2"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236418">
                <a:tc gridSpan="3" vMerge="1">
                  <a:tcPr/>
                </a:tc>
                <a:tc hMerge="1" vMerge="1">
                  <a:tcPr/>
                </a:tc>
                <a:tc hMerge="1" v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l">
                        <a:defRPr b="1"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92888"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b="1"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</a:tr>
              <a:tr h="19288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Quantity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Products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 Unit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Price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Disposable ear loop masks (50/box)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29,00 $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29,00 $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Powder-free vinyl examination gloves (100)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13,90 $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13,90 $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4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Refreshing Hand Lotion Manoxx 4L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19,95 $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79,80 $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4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Foam pump for 4L container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5,95 $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23,80 $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Desinfectant 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tuberculocide </a:t>
                      </a:r>
                      <a:r>
                        <a:t>MYOSAN TB 4L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18,95 $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18,95 $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86034">
                <a:tc>
                  <a:txBody>
                    <a:bodyPr/>
                    <a:lstStyle/>
                    <a:p>
                      <a:pPr algn="ctr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92888">
                <a:tc>
                  <a:txBody>
                    <a:bodyPr/>
                    <a:lstStyle/>
                    <a:p>
                      <a:pPr algn="ctr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92888">
                <a:tc>
                  <a:txBody>
                    <a:bodyPr/>
                    <a:lstStyle/>
                    <a:p>
                      <a:pPr algn="ctr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Total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165,45 $ </a:t>
                      </a:r>
                    </a:p>
                  </a:txBody>
                  <a:tcPr marL="0" marR="0" marT="0" marB="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43" name="iStock-1210695564-1-800x532-c-default-702x467.jpg" descr="iStock-1210695564-1-800x532-c-default-702x46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9755" y="600371"/>
            <a:ext cx="1524494" cy="101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7032" y="599150"/>
            <a:ext cx="1826504" cy="57423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5" name="Tableau"/>
          <p:cNvGraphicFramePr/>
          <p:nvPr/>
        </p:nvGraphicFramePr>
        <p:xfrm>
          <a:off x="5886450" y="2489978"/>
          <a:ext cx="5706068" cy="307181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848419"/>
                <a:gridCol w="802580"/>
                <a:gridCol w="825500"/>
                <a:gridCol w="510579"/>
                <a:gridCol w="119062"/>
                <a:gridCol w="573137"/>
                <a:gridCol w="678953"/>
                <a:gridCol w="617587"/>
                <a:gridCol w="730250"/>
              </a:tblGrid>
              <a:tr h="188886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72673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ARTICLES DE SIGNALISATION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196890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04894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200">
                          <a:solidFill>
                            <a:schemeClr val="accent2"/>
                          </a:solidFill>
                          <a:sym typeface="Helvetica"/>
                        </a:rPr>
                        <a:t>PDM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200">
                          <a:solidFill>
                            <a:schemeClr val="accent2"/>
                          </a:solidFill>
                          <a:sym typeface="Helvetica"/>
                        </a:rPr>
                        <a:t>MP Repro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198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Quantité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Produits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unitaire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Prix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unitaire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Prix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affiche LAVAGE DES MAINS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5,00 $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10,00 $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4,32 $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8,64 $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affiche RÈGLES DE SÉCURITÉ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5,00 $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10,00 $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19,96 $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39,92 $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50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FLÈCHES AU SOL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3,50 $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175,00 $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2,78 $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139,00 $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3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PASTILLES COMMUNION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5,00 $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15,00 $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14,33 $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42,99 $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100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MARQUE PLACE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0,12 $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12,00 $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0,09 $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9,00 $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Manutention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0,00 $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8,00 $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8,00 $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8491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Rabais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0,00 $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0,00 $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(25,00 $)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04894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222,00 $ 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222,55 $ 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46" name="MP Repro: T 514 861-8541 poste 268 ·/Sonia Fortin: sfortin@mprepro.com…"/>
          <p:cNvSpPr txBox="1"/>
          <p:nvPr>
            <p:ph type="body" sz="quarter" idx="1"/>
          </p:nvPr>
        </p:nvSpPr>
        <p:spPr>
          <a:xfrm>
            <a:off x="6486142" y="5630297"/>
            <a:ext cx="5091432" cy="714688"/>
          </a:xfrm>
          <a:prstGeom prst="rect">
            <a:avLst/>
          </a:prstGeom>
        </p:spPr>
        <p:txBody>
          <a:bodyPr/>
          <a:lstStyle/>
          <a:p>
            <a:pPr marL="99260" indent="-99260" defTabSz="411479">
              <a:spcBef>
                <a:spcPts val="0"/>
              </a:spcBef>
              <a:buClrTx/>
              <a:buSzPct val="100000"/>
              <a:buFontTx/>
              <a:defRPr b="1" sz="9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MP Repro: T 514 861-8541 poste 268 ·/Sonia Fortin: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sfortin@mprepro.com</a:t>
            </a:r>
          </a:p>
          <a:p>
            <a:pPr marL="99260" indent="-99260" defTabSz="411479">
              <a:spcBef>
                <a:spcPts val="0"/>
              </a:spcBef>
              <a:buClrTx/>
              <a:buSzPct val="100000"/>
              <a:buFontTx/>
              <a:defRPr b="1" sz="9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  <a:p>
            <a:pPr marL="99260" indent="-99260" defTabSz="411479">
              <a:spcBef>
                <a:spcPts val="0"/>
              </a:spcBef>
              <a:buClrTx/>
              <a:buSzPct val="100000"/>
              <a:buFontTx/>
              <a:defRPr b="1" sz="9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PDM : Tél: 514-984-3031/Commande en ligne: affichecovid.ca/Pierre Durand 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imppdm@videotron.ca</a:t>
            </a:r>
          </a:p>
        </p:txBody>
      </p:sp>
      <p:sp>
        <p:nvSpPr>
          <p:cNvPr id="347" name="LALEMA: Fanny Daphnée Julien T: 514-645-2753 / C: service@lalema.com"/>
          <p:cNvSpPr txBox="1"/>
          <p:nvPr/>
        </p:nvSpPr>
        <p:spPr>
          <a:xfrm>
            <a:off x="684073" y="5751343"/>
            <a:ext cx="4864724" cy="376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marL="110289" indent="-110289">
              <a:buSzPct val="100000"/>
              <a:buChar char="•"/>
              <a:defRPr b="1" sz="11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LALEMA: Fanny Daphnée Julien T: 514-645-2753 / C: service@lalema.com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Affiche"/>
          <p:cNvSpPr txBox="1"/>
          <p:nvPr>
            <p:ph type="title"/>
          </p:nvPr>
        </p:nvSpPr>
        <p:spPr>
          <a:xfrm>
            <a:off x="1331681" y="888877"/>
            <a:ext cx="5474886" cy="1303874"/>
          </a:xfrm>
          <a:prstGeom prst="rect">
            <a:avLst/>
          </a:prstGeom>
        </p:spPr>
        <p:txBody>
          <a:bodyPr/>
          <a:lstStyle/>
          <a:p>
            <a:pPr algn="l" defTabSz="292606">
              <a:defRPr sz="2800"/>
            </a:pPr>
            <a:r>
              <a:t>Sanitary and Signaling Equipment Focus on </a:t>
            </a:r>
            <a:r>
              <a:rPr b="1" sz="3700"/>
              <a:t>the Poster</a:t>
            </a:r>
          </a:p>
        </p:txBody>
      </p:sp>
      <p:sp>
        <p:nvSpPr>
          <p:cNvPr id="350" name="À placer à l’entrée et à quelques endroits stratégiques dans l’église…"/>
          <p:cNvSpPr txBox="1"/>
          <p:nvPr>
            <p:ph type="body" sz="half" idx="1"/>
          </p:nvPr>
        </p:nvSpPr>
        <p:spPr>
          <a:xfrm>
            <a:off x="1295400" y="2848347"/>
            <a:ext cx="5360940" cy="3318950"/>
          </a:xfrm>
          <a:prstGeom prst="rect">
            <a:avLst/>
          </a:prstGeom>
        </p:spPr>
        <p:txBody>
          <a:bodyPr/>
          <a:lstStyle/>
          <a:p>
            <a:pPr/>
            <a:r>
              <a:t>To be placed at the entrance and at some strategic places within the church</a:t>
            </a:r>
          </a:p>
          <a:p>
            <a:pPr/>
            <a:r>
              <a:t>Possibility of making bookmarks for large-scale distribution!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5469" y="-101378"/>
            <a:ext cx="5474883" cy="7060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128" y="599150"/>
            <a:ext cx="1542312" cy="484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rière"/>
          <p:cNvSpPr txBox="1"/>
          <p:nvPr>
            <p:ph type="title"/>
          </p:nvPr>
        </p:nvSpPr>
        <p:spPr>
          <a:xfrm>
            <a:off x="1155702" y="982131"/>
            <a:ext cx="9601197" cy="1303875"/>
          </a:xfrm>
          <a:prstGeom prst="rect">
            <a:avLst/>
          </a:prstGeom>
        </p:spPr>
        <p:txBody>
          <a:bodyPr/>
          <a:lstStyle>
            <a:lvl1pPr>
              <a:defRPr b="1" sz="5200"/>
            </a:lvl1pPr>
          </a:lstStyle>
          <a:p>
            <a:pPr/>
            <a:r>
              <a:t>Prayer</a:t>
            </a:r>
          </a:p>
        </p:txBody>
      </p:sp>
      <p:sp>
        <p:nvSpPr>
          <p:cNvPr id="226" name="Modifier : 2 clics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" name="image_albumphotos.jpeg" descr="image_albumphoto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293" y="2048405"/>
            <a:ext cx="6553414" cy="4013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658" y="599150"/>
            <a:ext cx="2741250" cy="861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Distanciation sociale dans l’église…"/>
          <p:cNvSpPr txBox="1"/>
          <p:nvPr>
            <p:ph type="title"/>
          </p:nvPr>
        </p:nvSpPr>
        <p:spPr>
          <a:xfrm>
            <a:off x="1295402" y="982131"/>
            <a:ext cx="9601197" cy="1303875"/>
          </a:xfrm>
          <a:prstGeom prst="rect">
            <a:avLst/>
          </a:prstGeom>
        </p:spPr>
        <p:txBody>
          <a:bodyPr/>
          <a:lstStyle/>
          <a:p>
            <a:pPr defTabSz="448055">
              <a:defRPr sz="3800"/>
            </a:pPr>
            <a:r>
              <a:t>Social Distancing Inside the Church</a:t>
            </a:r>
          </a:p>
          <a:p>
            <a:pPr defTabSz="448055">
              <a:defRPr sz="3800"/>
            </a:pPr>
            <a:r>
              <a:t>An example</a:t>
            </a:r>
          </a:p>
        </p:txBody>
      </p:sp>
      <p:sp>
        <p:nvSpPr>
          <p:cNvPr id="355" name="Modifier : 2 clics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5852" y="2413523"/>
            <a:ext cx="5440296" cy="357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3563" y="599150"/>
            <a:ext cx="1673439" cy="526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Matériel en vue du déconfinement…"/>
          <p:cNvSpPr txBox="1"/>
          <p:nvPr>
            <p:ph type="title"/>
          </p:nvPr>
        </p:nvSpPr>
        <p:spPr>
          <a:xfrm>
            <a:off x="1295401" y="1160191"/>
            <a:ext cx="9601198" cy="886365"/>
          </a:xfrm>
          <a:prstGeom prst="rect">
            <a:avLst/>
          </a:prstGeom>
        </p:spPr>
        <p:txBody>
          <a:bodyPr/>
          <a:lstStyle/>
          <a:p>
            <a:pPr/>
            <a:r>
              <a:t>Offer Training to Volunteers…</a:t>
            </a:r>
          </a:p>
        </p:txBody>
      </p:sp>
      <p:pic>
        <p:nvPicPr>
          <p:cNvPr id="360" name="7865eb48-7fa7-8203-d01c-ff57d1ea2a3c.jpg" descr="7865eb48-7fa7-8203-d01c-ff57d1ea2a3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1994" y="2420379"/>
            <a:ext cx="6500644" cy="3656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20200313105136-infographie-coronavirus-infections.jpg" descr="20200313105136-infographie-coronavirus-infection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3371" y="2952007"/>
            <a:ext cx="4985896" cy="2803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5289" y="599150"/>
            <a:ext cx="2229988" cy="701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https://www.youtube.com/watch?v=o8lOcHPYVTw"/>
          <p:cNvSpPr txBox="1"/>
          <p:nvPr>
            <p:ph type="title"/>
          </p:nvPr>
        </p:nvSpPr>
        <p:spPr>
          <a:xfrm>
            <a:off x="1295401" y="3095411"/>
            <a:ext cx="9601198" cy="1303875"/>
          </a:xfrm>
          <a:prstGeom prst="rect">
            <a:avLst/>
          </a:prstGeom>
        </p:spPr>
        <p:txBody>
          <a:bodyPr/>
          <a:lstStyle>
            <a:lvl1pPr defTabSz="370331">
              <a:defRPr sz="35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2" invalidUrl="" action="" tgtFrame="" tooltip="" history="1" highlightClick="0" endSnd="0"/>
              </a:rPr>
              <a:t>https://www.youtube.com/watch?v=o8lOcHPYVTw</a:t>
            </a:r>
          </a:p>
        </p:txBody>
      </p:sp>
      <p:pic>
        <p:nvPicPr>
          <p:cNvPr id="36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965" y="599150"/>
            <a:ext cx="2286637" cy="718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a0b7a48b-68e5-4241-aef2-0727c3999e0a.MP4" descr="a0b7a48b-68e5-4241-aef2-0727c3999e0a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00661" y="1138614"/>
            <a:ext cx="9317629" cy="5241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8972" y="599150"/>
            <a:ext cx="1542624" cy="484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0000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mplir la check-list et obtenir l’autorisation de l’Archevêque"/>
          <p:cNvSpPr txBox="1"/>
          <p:nvPr>
            <p:ph type="title"/>
          </p:nvPr>
        </p:nvSpPr>
        <p:spPr>
          <a:xfrm>
            <a:off x="1295402" y="982131"/>
            <a:ext cx="9601197" cy="1303874"/>
          </a:xfrm>
          <a:prstGeom prst="rect">
            <a:avLst/>
          </a:prstGeom>
        </p:spPr>
        <p:txBody>
          <a:bodyPr/>
          <a:lstStyle>
            <a:lvl1pPr defTabSz="448055">
              <a:defRPr sz="3800"/>
            </a:lvl1pPr>
          </a:lstStyle>
          <a:p>
            <a:pPr/>
            <a:r>
              <a:t>Complete the checklist and obtain authorisation from the Archbishop</a:t>
            </a:r>
          </a:p>
        </p:txBody>
      </p:sp>
      <p:sp>
        <p:nvSpPr>
          <p:cNvPr id="371" name="Avant de passer à la Phase 1…"/>
          <p:cNvSpPr txBox="1"/>
          <p:nvPr>
            <p:ph type="body" idx="1"/>
          </p:nvPr>
        </p:nvSpPr>
        <p:spPr>
          <a:xfrm>
            <a:off x="1295400" y="2556929"/>
            <a:ext cx="9601198" cy="3529286"/>
          </a:xfrm>
          <a:prstGeom prst="rect">
            <a:avLst/>
          </a:prstGeom>
        </p:spPr>
        <p:txBody>
          <a:bodyPr/>
          <a:lstStyle/>
          <a:p>
            <a:pPr marL="234315" indent="-234315" defTabSz="374904">
              <a:lnSpc>
                <a:spcPct val="90000"/>
              </a:lnSpc>
              <a:spcBef>
                <a:spcPts val="400"/>
              </a:spcBef>
              <a:defRPr sz="1900"/>
            </a:pPr>
            <a:r>
              <a:t>Before moving on to </a:t>
            </a:r>
            <a:r>
              <a:rPr b="1"/>
              <a:t>Phase 1</a:t>
            </a:r>
          </a:p>
          <a:p>
            <a:pPr marL="0" indent="0" defTabSz="374904">
              <a:lnSpc>
                <a:spcPct val="90000"/>
              </a:lnSpc>
              <a:spcBef>
                <a:spcPts val="400"/>
              </a:spcBef>
              <a:buSzTx/>
              <a:buNone/>
              <a:defRPr b="1" sz="1900"/>
            </a:pPr>
          </a:p>
          <a:p>
            <a:pPr marL="238425" indent="-238425" defTabSz="374904">
              <a:lnSpc>
                <a:spcPct val="90000"/>
              </a:lnSpc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  <a:r>
              <a:t>The  checklist (commitment form) will be available on the diocese 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https://www.diocesemontreal.org/fr/ressources/personnel-pastoral</a:t>
            </a:r>
          </a:p>
          <a:p>
            <a:pPr marL="238425" indent="-238425" defTabSz="374904">
              <a:lnSpc>
                <a:spcPct val="90000"/>
              </a:lnSpc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</a:p>
          <a:p>
            <a:pPr marL="238425" indent="-238425" defTabSz="374904">
              <a:lnSpc>
                <a:spcPct val="90000"/>
              </a:lnSpc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  <a:r>
              <a:t>Send your questions at: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deconfinement@diocesemontreal.org</a:t>
            </a:r>
          </a:p>
          <a:p>
            <a:pPr marL="238425" indent="-238425" defTabSz="374904">
              <a:lnSpc>
                <a:spcPct val="90000"/>
              </a:lnSpc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</a:p>
          <a:p>
            <a:pPr marL="238425" indent="-238425" defTabSz="374904">
              <a:lnSpc>
                <a:spcPct val="90000"/>
              </a:lnSpc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  <a:r>
              <a:t>Please wait for the OK to start Phase 1 as well as Phase 2.</a:t>
            </a:r>
          </a:p>
        </p:txBody>
      </p:sp>
      <p:pic>
        <p:nvPicPr>
          <p:cNvPr id="372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1433" y="599150"/>
            <a:ext cx="1757704" cy="552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re 1"/>
          <p:cNvSpPr txBox="1"/>
          <p:nvPr>
            <p:ph type="title"/>
          </p:nvPr>
        </p:nvSpPr>
        <p:spPr>
          <a:xfrm>
            <a:off x="1295401" y="982131"/>
            <a:ext cx="9601198" cy="1303878"/>
          </a:xfrm>
          <a:prstGeom prst="rect">
            <a:avLst/>
          </a:prstGeom>
        </p:spPr>
        <p:txBody>
          <a:bodyPr/>
          <a:lstStyle/>
          <a:p>
            <a:pPr>
              <a:defRPr b="1" sz="3500">
                <a:solidFill>
                  <a:schemeClr val="accent2"/>
                </a:solidFill>
              </a:defRPr>
            </a:pPr>
            <a:r>
              <a:t>Step 4: Implement (…the stages) </a:t>
            </a:r>
          </a:p>
          <a:p>
            <a:pPr>
              <a:defRPr b="1" sz="3500">
                <a:solidFill>
                  <a:srgbClr val="000000"/>
                </a:solidFill>
              </a:defRPr>
            </a:pPr>
            <a:r>
              <a:t>by a gradual reopening in 4 stages</a:t>
            </a:r>
            <a:r>
              <a:rPr sz="3900">
                <a:solidFill>
                  <a:srgbClr val="262626"/>
                </a:solidFill>
              </a:rPr>
              <a:t>…</a:t>
            </a:r>
          </a:p>
        </p:txBody>
      </p:sp>
      <p:sp>
        <p:nvSpPr>
          <p:cNvPr id="375" name="Espace réservé du contenu 2"/>
          <p:cNvSpPr txBox="1"/>
          <p:nvPr>
            <p:ph type="body" idx="1"/>
          </p:nvPr>
        </p:nvSpPr>
        <p:spPr>
          <a:xfrm>
            <a:off x="1295400" y="2556928"/>
            <a:ext cx="9601197" cy="34955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2800" u="sng"/>
            </a:pPr>
            <a:r>
              <a:t>Stage 1 :</a:t>
            </a:r>
            <a:r>
              <a:rPr u="none"/>
              <a:t> « Opening of the church doors »</a:t>
            </a:r>
          </a:p>
          <a:p>
            <a:pPr lvl="3" marL="1657350" indent="-285750">
              <a:lnSpc>
                <a:spcPct val="90000"/>
              </a:lnSpc>
              <a:defRPr b="1" sz="2800"/>
            </a:pPr>
          </a:p>
          <a:p>
            <a:pPr>
              <a:lnSpc>
                <a:spcPct val="90000"/>
              </a:lnSpc>
              <a:defRPr b="1" sz="2800" u="sng">
                <a:solidFill>
                  <a:srgbClr val="000000"/>
                </a:solidFill>
              </a:defRPr>
            </a:pPr>
            <a:r>
              <a:t>Stage 2:</a:t>
            </a:r>
            <a:r>
              <a:rPr u="none"/>
              <a:t> « Events behind closed doors »</a:t>
            </a:r>
          </a:p>
          <a:p>
            <a:pPr>
              <a:lnSpc>
                <a:spcPct val="90000"/>
              </a:lnSpc>
              <a:defRPr b="1" sz="2800">
                <a:solidFill>
                  <a:srgbClr val="000000"/>
                </a:solidFill>
              </a:defRPr>
            </a:pPr>
          </a:p>
          <a:p>
            <a:pPr>
              <a:lnSpc>
                <a:spcPct val="90000"/>
              </a:lnSpc>
              <a:defRPr b="1" sz="2800" u="sng">
                <a:solidFill>
                  <a:srgbClr val="000000"/>
                </a:solidFill>
              </a:defRPr>
            </a:pPr>
            <a:r>
              <a:t>Stage 3:</a:t>
            </a:r>
            <a:r>
              <a:rPr u="none"/>
              <a:t> « Open but limited events »</a:t>
            </a:r>
          </a:p>
          <a:p>
            <a:pPr>
              <a:lnSpc>
                <a:spcPct val="90000"/>
              </a:lnSpc>
              <a:defRPr b="1" sz="2800">
                <a:solidFill>
                  <a:srgbClr val="C00000"/>
                </a:solidFill>
              </a:defRPr>
            </a:pPr>
          </a:p>
          <a:p>
            <a:pPr>
              <a:lnSpc>
                <a:spcPct val="90000"/>
              </a:lnSpc>
              <a:defRPr b="1" sz="2800" u="sng"/>
            </a:pPr>
            <a:r>
              <a:t>Stage 4:</a:t>
            </a:r>
            <a:r>
              <a:rPr u="none"/>
              <a:t> « Back to normal »</a:t>
            </a:r>
          </a:p>
        </p:txBody>
      </p:sp>
      <p:sp>
        <p:nvSpPr>
          <p:cNvPr id="376" name="Espace réservé du numéro de diapositive 4"/>
          <p:cNvSpPr txBox="1"/>
          <p:nvPr>
            <p:ph type="sldNum" sz="quarter" idx="4294967295"/>
          </p:nvPr>
        </p:nvSpPr>
        <p:spPr>
          <a:xfrm>
            <a:off x="10673395" y="6454864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7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7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251" y="599150"/>
            <a:ext cx="1594066" cy="501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itre 1"/>
          <p:cNvSpPr txBox="1"/>
          <p:nvPr>
            <p:ph type="title"/>
          </p:nvPr>
        </p:nvSpPr>
        <p:spPr>
          <a:xfrm>
            <a:off x="2015069" y="1891156"/>
            <a:ext cx="8158689" cy="182251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QUESTIONS / ANSWERS</a:t>
            </a:r>
          </a:p>
        </p:txBody>
      </p:sp>
      <p:sp>
        <p:nvSpPr>
          <p:cNvPr id="381" name="Espace réservé du texte 2"/>
          <p:cNvSpPr txBox="1"/>
          <p:nvPr>
            <p:ph type="body" sz="quarter" idx="1"/>
          </p:nvPr>
        </p:nvSpPr>
        <p:spPr>
          <a:xfrm>
            <a:off x="2015065" y="3846050"/>
            <a:ext cx="8158692" cy="95454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Espace réservé du numéro de diapositive 4"/>
          <p:cNvSpPr txBox="1"/>
          <p:nvPr>
            <p:ph type="sldNum" sz="quarter" idx="4294967295"/>
          </p:nvPr>
        </p:nvSpPr>
        <p:spPr>
          <a:xfrm>
            <a:off x="10673395" y="6581863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83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8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830" y="599150"/>
            <a:ext cx="2444907" cy="768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re 1"/>
          <p:cNvSpPr txBox="1"/>
          <p:nvPr>
            <p:ph type="title"/>
          </p:nvPr>
        </p:nvSpPr>
        <p:spPr>
          <a:xfrm>
            <a:off x="1295401" y="737336"/>
            <a:ext cx="9601198" cy="1303878"/>
          </a:xfrm>
          <a:prstGeom prst="rect">
            <a:avLst/>
          </a:prstGeom>
        </p:spPr>
        <p:txBody>
          <a:bodyPr/>
          <a:lstStyle/>
          <a:p>
            <a:pPr>
              <a:defRPr b="1" sz="3500">
                <a:solidFill>
                  <a:schemeClr val="accent2"/>
                </a:solidFill>
              </a:defRPr>
            </a:pPr>
          </a:p>
          <a:p>
            <a:pPr>
              <a:defRPr b="1" sz="3900"/>
            </a:pPr>
            <a:r>
              <a:t>Conclusion</a:t>
            </a:r>
          </a:p>
        </p:txBody>
      </p:sp>
      <p:sp>
        <p:nvSpPr>
          <p:cNvPr id="387" name="Espace réservé du contenu 2"/>
          <p:cNvSpPr txBox="1"/>
          <p:nvPr>
            <p:ph type="body" idx="1"/>
          </p:nvPr>
        </p:nvSpPr>
        <p:spPr>
          <a:xfrm>
            <a:off x="1295400" y="2556928"/>
            <a:ext cx="9601197" cy="34955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b="1" sz="2800" u="sng"/>
            </a:pPr>
            <a:r>
              <a:t>Important announcement:</a:t>
            </a:r>
            <a:r>
              <a:rPr u="none"/>
              <a:t> </a:t>
            </a:r>
            <a:r>
              <a:rPr u="none">
                <a:solidFill>
                  <a:schemeClr val="accent2"/>
                </a:solidFill>
              </a:rPr>
              <a:t>for further training</a:t>
            </a:r>
            <a:endParaRPr>
              <a:solidFill>
                <a:schemeClr val="accent2"/>
              </a:solidFill>
            </a:endParaRPr>
          </a:p>
          <a:p>
            <a:pPr lvl="1" marL="0" indent="228600">
              <a:lnSpc>
                <a:spcPct val="81000"/>
              </a:lnSpc>
              <a:buSzTx/>
              <a:buNone/>
              <a:defRPr b="1" sz="2800"/>
            </a:pPr>
            <a:r>
              <a:t>a webinar will take place on June 25, from 7:30 to 9:00 pm </a:t>
            </a:r>
          </a:p>
          <a:p>
            <a:pPr lvl="1" marL="890334" indent="-280734">
              <a:lnSpc>
                <a:spcPct val="81000"/>
              </a:lnSpc>
              <a:buSzPct val="60000"/>
              <a:buBlip>
                <a:blip r:embed="rId2"/>
              </a:buBlip>
              <a:defRPr b="1" sz="2800"/>
            </a:pPr>
            <a:r>
              <a:t>45 min in French (7:30 to 8:15 pm) </a:t>
            </a:r>
          </a:p>
          <a:p>
            <a:pPr lvl="1" marL="890334" indent="-280734">
              <a:lnSpc>
                <a:spcPct val="81000"/>
              </a:lnSpc>
              <a:buSzPct val="60000"/>
              <a:buBlip>
                <a:blip r:embed="rId2"/>
              </a:buBlip>
              <a:defRPr b="1" sz="2800"/>
            </a:pPr>
            <a:r>
              <a:t>45 min in English (8:15 to 9:00 pm)</a:t>
            </a:r>
            <a:endParaRPr u="sng"/>
          </a:p>
          <a:p>
            <a:pPr>
              <a:lnSpc>
                <a:spcPct val="81000"/>
              </a:lnSpc>
              <a:defRPr b="1" sz="2800"/>
            </a:pPr>
          </a:p>
          <a:p>
            <a:pPr>
              <a:lnSpc>
                <a:spcPct val="81000"/>
              </a:lnSpc>
              <a:defRPr b="1" sz="2800">
                <a:solidFill>
                  <a:srgbClr val="000000"/>
                </a:solidFill>
              </a:defRPr>
            </a:pPr>
            <a:r>
              <a:t>Informations from the VG</a:t>
            </a:r>
            <a:endParaRPr u="sng"/>
          </a:p>
          <a:p>
            <a:pPr>
              <a:lnSpc>
                <a:spcPct val="81000"/>
              </a:lnSpc>
              <a:defRPr b="1" sz="2800">
                <a:solidFill>
                  <a:srgbClr val="000000"/>
                </a:solidFill>
              </a:defRPr>
            </a:pPr>
          </a:p>
          <a:p>
            <a:pPr>
              <a:lnSpc>
                <a:spcPct val="81000"/>
              </a:lnSpc>
              <a:defRPr b="1" sz="2800">
                <a:solidFill>
                  <a:srgbClr val="000000"/>
                </a:solidFill>
              </a:defRPr>
            </a:pPr>
            <a:r>
              <a:t>Prayer of the Archbishop</a:t>
            </a:r>
          </a:p>
        </p:txBody>
      </p:sp>
      <p:sp>
        <p:nvSpPr>
          <p:cNvPr id="388" name="Espace réservé du numéro de diapositive 4"/>
          <p:cNvSpPr txBox="1"/>
          <p:nvPr>
            <p:ph type="sldNum" sz="quarter" idx="4294967295"/>
          </p:nvPr>
        </p:nvSpPr>
        <p:spPr>
          <a:xfrm>
            <a:off x="10673394" y="6454861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89" name="image_albumphotos.jpeg" descr="image_albumphoto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0003" y="3687960"/>
            <a:ext cx="4219162" cy="25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91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587" y="599150"/>
            <a:ext cx="2759394" cy="86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re 1"/>
          <p:cNvSpPr txBox="1"/>
          <p:nvPr>
            <p:ph type="title"/>
          </p:nvPr>
        </p:nvSpPr>
        <p:spPr>
          <a:xfrm>
            <a:off x="2015069" y="2264574"/>
            <a:ext cx="8158689" cy="182251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HAVE A GOOD DECONFINEMENT</a:t>
            </a:r>
          </a:p>
        </p:txBody>
      </p:sp>
      <p:sp>
        <p:nvSpPr>
          <p:cNvPr id="394" name="Espace réservé du numéro de diapositive 5"/>
          <p:cNvSpPr txBox="1"/>
          <p:nvPr>
            <p:ph type="sldNum" sz="quarter" idx="4294967295"/>
          </p:nvPr>
        </p:nvSpPr>
        <p:spPr>
          <a:xfrm>
            <a:off x="10673395" y="6465751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95" name="Titre 1"/>
          <p:cNvSpPr txBox="1"/>
          <p:nvPr/>
        </p:nvSpPr>
        <p:spPr>
          <a:xfrm>
            <a:off x="2015069" y="4239488"/>
            <a:ext cx="8158689" cy="1822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ctr">
              <a:defRPr b="1" sz="4400">
                <a:solidFill>
                  <a:srgbClr val="262626"/>
                </a:solidFill>
                <a:latin typeface="AR BLANCA"/>
                <a:ea typeface="AR BLANCA"/>
                <a:cs typeface="AR BLANCA"/>
                <a:sym typeface="AR BLANCA"/>
              </a:defRPr>
            </a:lvl1pPr>
          </a:lstStyle>
          <a:p>
            <a:pPr/>
            <a:r>
              <a:t>Thank you!</a:t>
            </a:r>
          </a:p>
        </p:txBody>
      </p:sp>
      <p:sp>
        <p:nvSpPr>
          <p:cNvPr id="396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pic>
        <p:nvPicPr>
          <p:cNvPr id="39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587" y="599150"/>
            <a:ext cx="2759394" cy="86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Les intervenants"/>
          <p:cNvSpPr txBox="1"/>
          <p:nvPr>
            <p:ph type="title"/>
          </p:nvPr>
        </p:nvSpPr>
        <p:spPr>
          <a:xfrm>
            <a:off x="1295401" y="1258356"/>
            <a:ext cx="9601198" cy="130387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Speakers</a:t>
            </a:r>
          </a:p>
        </p:txBody>
      </p:sp>
      <p:sp>
        <p:nvSpPr>
          <p:cNvPr id="231" name="Mgr Christian Lépine, Archevêque de Montréal…"/>
          <p:cNvSpPr txBox="1"/>
          <p:nvPr>
            <p:ph type="body" idx="1"/>
          </p:nvPr>
        </p:nvSpPr>
        <p:spPr>
          <a:xfrm>
            <a:off x="1295401" y="2458502"/>
            <a:ext cx="9601198" cy="3848361"/>
          </a:xfrm>
          <a:prstGeom prst="rect">
            <a:avLst/>
          </a:prstGeom>
        </p:spPr>
        <p:txBody>
          <a:bodyPr/>
          <a:lstStyle/>
          <a:p>
            <a:pPr>
              <a:defRPr b="1" sz="3100"/>
            </a:pPr>
            <a:r>
              <a:t>Mgr Christian Lépine, Archbishop of  Montreal</a:t>
            </a:r>
          </a:p>
          <a:p>
            <a:pPr lvl="1" marL="691814" indent="-310813">
              <a:buSzPct val="60000"/>
              <a:buBlip>
                <a:blip r:embed="rId2"/>
              </a:buBlip>
              <a:defRPr sz="3100"/>
            </a:pPr>
            <a:r>
              <a:t>General spirit of deconfinement</a:t>
            </a:r>
          </a:p>
          <a:p>
            <a:pPr>
              <a:defRPr b="1" sz="3100"/>
            </a:pPr>
            <a:r>
              <a:t>Mgr Alain Faubert, VG</a:t>
            </a:r>
          </a:p>
          <a:p>
            <a:pPr lvl="1" marL="691814" indent="-310813">
              <a:buSzPct val="60000"/>
              <a:buBlip>
                <a:blip r:embed="rId2"/>
              </a:buBlip>
              <a:defRPr sz="3100"/>
            </a:pPr>
            <a:r>
              <a:t>Questions relating to pastoral structure</a:t>
            </a:r>
          </a:p>
          <a:p>
            <a:pPr>
              <a:defRPr b="1" sz="3100"/>
            </a:pPr>
            <a:r>
              <a:t>Laura Rochefort, Economist</a:t>
            </a:r>
          </a:p>
          <a:p>
            <a:pPr lvl="1" marL="691814" indent="-310813">
              <a:buSzPct val="60000"/>
              <a:buBlip>
                <a:blip r:embed="rId2"/>
              </a:buBlip>
              <a:defRPr sz="3100"/>
            </a:pPr>
            <a:r>
              <a:t>Financial questions</a:t>
            </a:r>
          </a:p>
        </p:txBody>
      </p:sp>
      <p:pic>
        <p:nvPicPr>
          <p:cNvPr id="232" name="equipe-animation.jpg" descr="equipe-animat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8531" y="3748135"/>
            <a:ext cx="3316141" cy="2518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8537" y="599150"/>
            <a:ext cx="2683493" cy="843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outils.jpg" descr="outil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3311" y="773948"/>
            <a:ext cx="4942936" cy="292521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Les intervenants…"/>
          <p:cNvSpPr txBox="1"/>
          <p:nvPr>
            <p:ph type="title"/>
          </p:nvPr>
        </p:nvSpPr>
        <p:spPr>
          <a:xfrm>
            <a:off x="1355046" y="1080556"/>
            <a:ext cx="9601198" cy="1303876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pPr/>
            <a:r>
              <a:t>Committee Members</a:t>
            </a:r>
          </a:p>
        </p:txBody>
      </p:sp>
      <p:sp>
        <p:nvSpPr>
          <p:cNvPr id="237" name="M. Jean-Chrysostome Zoloshi, Prêtre, chargé de projets;…"/>
          <p:cNvSpPr txBox="1"/>
          <p:nvPr>
            <p:ph type="body" idx="1"/>
          </p:nvPr>
        </p:nvSpPr>
        <p:spPr>
          <a:xfrm>
            <a:off x="990145" y="2458505"/>
            <a:ext cx="10331000" cy="3848352"/>
          </a:xfrm>
          <a:prstGeom prst="rect">
            <a:avLst/>
          </a:prstGeom>
        </p:spPr>
        <p:txBody>
          <a:bodyPr/>
          <a:lstStyle/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Fr. Jean-Chrysostome Zoloshi, Pastor, Project Manager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Fr. Jean-Pierre Couturier, Pastor, Marie Auxiliatrice Mission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Ms Marie Hatem, PhD, Professor, School of Public Health, Université de Montréal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Mr. Pierre Joannette, Permanent Deacon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Fr. Claude Julien, Pastor, Pastor, Notre-Dame-de-Grâce Parish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Fr. Bertrand Montpetit, Pastor, St-Luc/St. Luke Parish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Ms Jeanine Morcos, Pastoral Agent, Bordeaux-Carterville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Fr. Yves-Michel Touzi, Priest-in-charge, Notre-Dame-d’Haïti Mission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Ms Marylène Valade, Assistant Director, Office for Pastoral Personnel</a:t>
            </a:r>
          </a:p>
        </p:txBody>
      </p:sp>
      <p:pic>
        <p:nvPicPr>
          <p:cNvPr id="23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583" y="548350"/>
            <a:ext cx="2280800" cy="717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Le mot de l’Archevêque"/>
          <p:cNvSpPr txBox="1"/>
          <p:nvPr>
            <p:ph type="title"/>
          </p:nvPr>
        </p:nvSpPr>
        <p:spPr>
          <a:xfrm>
            <a:off x="1295402" y="982131"/>
            <a:ext cx="9601197" cy="130387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The Archbishop’s Message</a:t>
            </a:r>
          </a:p>
        </p:txBody>
      </p:sp>
      <p:sp>
        <p:nvSpPr>
          <p:cNvPr id="241" name="Modifier : 2 clics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mgr-lepine-portrait_0.jpg" descr="mgr-lepine-portrait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8154" y="2495099"/>
            <a:ext cx="6260813" cy="3521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278" y="548350"/>
            <a:ext cx="2239611" cy="704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dessin-jardin-3D.jpg" descr="dessin-jardin-3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5658" y="3144672"/>
            <a:ext cx="5691417" cy="399213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Plan de la présentation"/>
          <p:cNvSpPr txBox="1"/>
          <p:nvPr>
            <p:ph type="title"/>
          </p:nvPr>
        </p:nvSpPr>
        <p:spPr>
          <a:xfrm>
            <a:off x="1295402" y="629846"/>
            <a:ext cx="9601197" cy="130387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Agenda</a:t>
            </a:r>
          </a:p>
        </p:txBody>
      </p:sp>
      <p:sp>
        <p:nvSpPr>
          <p:cNvPr id="247" name="Les nouvelles récentes sur le déconfinement…"/>
          <p:cNvSpPr txBox="1"/>
          <p:nvPr>
            <p:ph type="body" idx="1"/>
          </p:nvPr>
        </p:nvSpPr>
        <p:spPr>
          <a:xfrm>
            <a:off x="1295401" y="2394366"/>
            <a:ext cx="9601198" cy="3630308"/>
          </a:xfrm>
          <a:prstGeom prst="rect">
            <a:avLst/>
          </a:prstGeom>
        </p:spPr>
        <p:txBody>
          <a:bodyPr/>
          <a:lstStyle/>
          <a:p>
            <a:pPr marL="320841" indent="-320841">
              <a:lnSpc>
                <a:spcPct val="90000"/>
              </a:lnSpc>
              <a:buClrTx/>
              <a:buSzPct val="100000"/>
              <a:buFontTx/>
              <a:buAutoNum type="arabicPeriod" startAt="1"/>
              <a:defRPr sz="2900"/>
            </a:pPr>
            <a:r>
              <a:t>Recent news on the deconfinement</a:t>
            </a:r>
          </a:p>
          <a:p>
            <a:pPr marL="320841" indent="-320841">
              <a:lnSpc>
                <a:spcPct val="90000"/>
              </a:lnSpc>
              <a:buClrTx/>
              <a:buSzPct val="100000"/>
              <a:buFontTx/>
              <a:buAutoNum type="arabicPeriod" startAt="1"/>
              <a:defRPr sz="2900"/>
            </a:pPr>
            <a:r>
              <a:t>Presentation of the tools (documentation)</a:t>
            </a:r>
          </a:p>
          <a:p>
            <a:pPr marL="320841" indent="-320841">
              <a:lnSpc>
                <a:spcPct val="90000"/>
              </a:lnSpc>
              <a:buClrTx/>
              <a:buSzPct val="100000"/>
              <a:buFontTx/>
              <a:buAutoNum type="arabicPeriod" startAt="1"/>
              <a:defRPr sz="2900"/>
            </a:pPr>
            <a:r>
              <a:t>Steps to follow in preparing the deconfinement</a:t>
            </a:r>
          </a:p>
          <a:p>
            <a:pPr marL="320841" indent="-320841">
              <a:lnSpc>
                <a:spcPct val="90000"/>
              </a:lnSpc>
              <a:buClrTx/>
              <a:buSzPct val="100000"/>
              <a:buFontTx/>
              <a:buAutoNum type="arabicPeriod" startAt="1"/>
              <a:defRPr sz="2900"/>
            </a:pPr>
            <a:r>
              <a:t>Sanitary and </a:t>
            </a:r>
            <a:r>
              <a:rPr>
                <a:solidFill>
                  <a:srgbClr val="000000"/>
                </a:solidFill>
              </a:rPr>
              <a:t>signaling</a:t>
            </a:r>
            <a:r>
              <a:rPr>
                <a:solidFill>
                  <a:srgbClr val="FF0000"/>
                </a:solidFill>
              </a:rPr>
              <a:t> </a:t>
            </a:r>
            <a:r>
              <a:t>equipment</a:t>
            </a:r>
          </a:p>
          <a:p>
            <a:pPr marL="320841" indent="-320841">
              <a:lnSpc>
                <a:spcPct val="90000"/>
              </a:lnSpc>
              <a:buClrTx/>
              <a:buSzPct val="100000"/>
              <a:buFontTx/>
              <a:buAutoNum type="arabicPeriod" startAt="1"/>
              <a:defRPr sz="2900"/>
            </a:pPr>
            <a:r>
              <a:t>The deconfinement phases</a:t>
            </a:r>
          </a:p>
          <a:p>
            <a:pPr marL="320841" indent="-320841">
              <a:lnSpc>
                <a:spcPct val="90000"/>
              </a:lnSpc>
              <a:buClrTx/>
              <a:buSzPct val="100000"/>
              <a:buFontTx/>
              <a:buAutoNum type="arabicPeriod" startAt="1"/>
              <a:defRPr sz="2900"/>
            </a:pPr>
            <a:r>
              <a:t>Questions/answers</a:t>
            </a:r>
          </a:p>
          <a:p>
            <a:pPr marL="320841" indent="-320841">
              <a:lnSpc>
                <a:spcPct val="90000"/>
              </a:lnSpc>
              <a:buClrTx/>
              <a:buSzPct val="100000"/>
              <a:buFontTx/>
              <a:buAutoNum type="arabicPeriod" startAt="1"/>
              <a:defRPr sz="2900"/>
            </a:pPr>
            <a:r>
              <a:t>Conclusion </a:t>
            </a:r>
          </a:p>
        </p:txBody>
      </p:sp>
      <p:pic>
        <p:nvPicPr>
          <p:cNvPr id="24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007" y="510250"/>
            <a:ext cx="2215153" cy="696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Nouvelles récentes sur le déconfinement"/>
          <p:cNvSpPr txBox="1"/>
          <p:nvPr>
            <p:ph type="title"/>
          </p:nvPr>
        </p:nvSpPr>
        <p:spPr>
          <a:xfrm>
            <a:off x="1295401" y="1043529"/>
            <a:ext cx="9601198" cy="1303877"/>
          </a:xfrm>
          <a:prstGeom prst="rect">
            <a:avLst/>
          </a:prstGeom>
        </p:spPr>
        <p:txBody>
          <a:bodyPr/>
          <a:lstStyle/>
          <a:p>
            <a:pPr/>
            <a:r>
              <a:t>Recent news on the deconfinement</a:t>
            </a:r>
          </a:p>
        </p:txBody>
      </p:sp>
      <p:pic>
        <p:nvPicPr>
          <p:cNvPr id="251" name="nouvelles.jpg" descr="nouvell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9463" y="2495531"/>
            <a:ext cx="8195596" cy="351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Faubert.jpg" descr="Fauber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982" y="1020594"/>
            <a:ext cx="1092965" cy="143077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Modifier : 2 clics"/>
          <p:cNvSpPr txBox="1"/>
          <p:nvPr>
            <p:ph type="body" sz="quarter" idx="1"/>
          </p:nvPr>
        </p:nvSpPr>
        <p:spPr>
          <a:xfrm>
            <a:off x="4302359" y="2495531"/>
            <a:ext cx="4121206" cy="82955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282892" indent="-282892" algn="ctr" defTabSz="452627">
              <a:lnSpc>
                <a:spcPct val="90000"/>
              </a:lnSpc>
              <a:spcBef>
                <a:spcPts val="500"/>
              </a:spcBef>
              <a:buSzTx/>
              <a:buNone/>
              <a:defRPr b="1" cap="small" sz="48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pPr/>
            <a:r>
              <a:t>News</a:t>
            </a:r>
          </a:p>
        </p:txBody>
      </p:sp>
      <p:pic>
        <p:nvPicPr>
          <p:cNvPr id="254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5285" y="566801"/>
            <a:ext cx="1694752" cy="532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es outils à votre service…"/>
          <p:cNvSpPr txBox="1"/>
          <p:nvPr>
            <p:ph type="title"/>
          </p:nvPr>
        </p:nvSpPr>
        <p:spPr>
          <a:xfrm>
            <a:off x="1295402" y="982131"/>
            <a:ext cx="9601197" cy="1303875"/>
          </a:xfrm>
          <a:prstGeom prst="rect">
            <a:avLst/>
          </a:prstGeom>
        </p:spPr>
        <p:txBody>
          <a:bodyPr/>
          <a:lstStyle/>
          <a:p>
            <a:pPr defTabSz="448055">
              <a:defRPr sz="3800"/>
            </a:pPr>
            <a:r>
              <a:t>Tools Made Available For You</a:t>
            </a:r>
          </a:p>
          <a:p>
            <a:pPr defTabSz="448055">
              <a:defRPr sz="3800"/>
            </a:pPr>
            <a:r>
              <a:t>(Diocese website)</a:t>
            </a:r>
          </a:p>
        </p:txBody>
      </p:sp>
      <p:sp>
        <p:nvSpPr>
          <p:cNvPr id="257" name="La feuille de route du travail de déconfinement…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The roadmap for the deconfinement work</a:t>
            </a:r>
          </a:p>
          <a:p>
            <a:pPr>
              <a:defRPr b="1"/>
            </a:pPr>
            <a:r>
              <a:t>The protocole on the opening of church doors</a:t>
            </a:r>
          </a:p>
          <a:p>
            <a:pPr>
              <a:defRPr b="1"/>
            </a:pPr>
            <a:r>
              <a:t>The six Protocoles of the </a:t>
            </a:r>
            <a:r>
              <a:rPr>
                <a:solidFill>
                  <a:srgbClr val="FF0000"/>
                </a:solidFill>
              </a:rPr>
              <a:t>l’AÉCQ</a:t>
            </a:r>
            <a:endParaRPr>
              <a:solidFill>
                <a:srgbClr val="FF0000"/>
              </a:solidFill>
            </a:endParaRPr>
          </a:p>
          <a:p>
            <a:pPr>
              <a:defRPr b="1"/>
            </a:pPr>
            <a:r>
              <a:t>The Guide for a successful implementation of the deconfinement</a:t>
            </a:r>
          </a:p>
          <a:p>
            <a:pPr>
              <a:defRPr b="1"/>
            </a:pPr>
            <a:r>
              <a:t>The FAQ</a:t>
            </a:r>
          </a:p>
        </p:txBody>
      </p:sp>
      <p:pic>
        <p:nvPicPr>
          <p:cNvPr id="258" name="livres-bibliotheque-salon-livre-montreal-2019.jpg" descr="livres-bibliotheque-salon-livre-montreal-2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852" y="4425543"/>
            <a:ext cx="3147071" cy="1769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899" y="599150"/>
            <a:ext cx="1652768" cy="519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Webinar on the deconfinement – June 16, 2020</a:t>
            </a:r>
          </a:p>
        </p:txBody>
      </p:sp>
      <p:sp>
        <p:nvSpPr>
          <p:cNvPr id="262" name="Titre 1"/>
          <p:cNvSpPr txBox="1"/>
          <p:nvPr>
            <p:ph type="title"/>
          </p:nvPr>
        </p:nvSpPr>
        <p:spPr>
          <a:xfrm>
            <a:off x="900542" y="982131"/>
            <a:ext cx="10224660" cy="1303878"/>
          </a:xfrm>
          <a:prstGeom prst="rect">
            <a:avLst/>
          </a:prstGeom>
        </p:spPr>
        <p:txBody>
          <a:bodyPr/>
          <a:lstStyle/>
          <a:p>
            <a:pPr defTabSz="448055">
              <a:defRPr b="1" sz="3800"/>
            </a:pPr>
            <a:r>
              <a:t>Steps to Follow in Preparing the Deconfinement</a:t>
            </a:r>
            <a:br/>
            <a:r>
              <a:t>(Roadmap)</a:t>
            </a:r>
          </a:p>
        </p:txBody>
      </p:sp>
      <p:sp>
        <p:nvSpPr>
          <p:cNvPr id="263" name="Espace réservé du numéro de diapositive 4"/>
          <p:cNvSpPr txBox="1"/>
          <p:nvPr>
            <p:ph type="sldNum" sz="quarter" idx="4294967295"/>
          </p:nvPr>
        </p:nvSpPr>
        <p:spPr>
          <a:xfrm>
            <a:off x="10732927" y="6454864"/>
            <a:ext cx="1636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88" name="Diagramme 1"/>
          <p:cNvGrpSpPr/>
          <p:nvPr/>
        </p:nvGrpSpPr>
        <p:grpSpPr>
          <a:xfrm>
            <a:off x="1449302" y="2429474"/>
            <a:ext cx="9242148" cy="3881911"/>
            <a:chOff x="-2" y="-1"/>
            <a:chExt cx="9242146" cy="3881909"/>
          </a:xfrm>
        </p:grpSpPr>
        <p:grpSp>
          <p:nvGrpSpPr>
            <p:cNvPr id="266" name="Chevron"/>
            <p:cNvGrpSpPr/>
            <p:nvPr/>
          </p:nvGrpSpPr>
          <p:grpSpPr>
            <a:xfrm>
              <a:off x="-3" y="37375"/>
              <a:ext cx="723281" cy="1044937"/>
              <a:chOff x="-1" y="0"/>
              <a:chExt cx="723280" cy="1044936"/>
            </a:xfrm>
          </p:grpSpPr>
          <p:sp>
            <p:nvSpPr>
              <p:cNvPr id="264" name="Chevron"/>
              <p:cNvSpPr/>
              <p:nvPr/>
            </p:nvSpPr>
            <p:spPr>
              <a:xfrm rot="5400000">
                <a:off x="-160830" y="160828"/>
                <a:ext cx="1044938" cy="723280"/>
              </a:xfrm>
              <a:prstGeom prst="chevron">
                <a:avLst>
                  <a:gd name="adj" fmla="val 50000"/>
                </a:avLst>
              </a:prstGeom>
              <a:solidFill>
                <a:schemeClr val="accent2"/>
              </a:solidFill>
              <a:ln w="25400" cap="flat">
                <a:solidFill>
                  <a:srgbClr val="81241D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</a:p>
            </p:txBody>
          </p:sp>
          <p:sp>
            <p:nvSpPr>
              <p:cNvPr id="265" name="Step 1"/>
              <p:cNvSpPr txBox="1"/>
              <p:nvPr/>
            </p:nvSpPr>
            <p:spPr>
              <a:xfrm>
                <a:off x="-2" y="355923"/>
                <a:ext cx="723282" cy="3330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/>
                <a:r>
                  <a:t>Step 1</a:t>
                </a:r>
              </a:p>
            </p:txBody>
          </p:sp>
        </p:grpSp>
        <p:grpSp>
          <p:nvGrpSpPr>
            <p:cNvPr id="269" name="Groupe"/>
            <p:cNvGrpSpPr/>
            <p:nvPr/>
          </p:nvGrpSpPr>
          <p:grpSpPr>
            <a:xfrm>
              <a:off x="757597" y="-2"/>
              <a:ext cx="8457711" cy="703510"/>
              <a:chOff x="-1" y="0"/>
              <a:chExt cx="8457709" cy="703509"/>
            </a:xfrm>
          </p:grpSpPr>
          <p:sp>
            <p:nvSpPr>
              <p:cNvPr id="267" name="Figure"/>
              <p:cNvSpPr/>
              <p:nvPr/>
            </p:nvSpPr>
            <p:spPr>
              <a:xfrm rot="5400000">
                <a:off x="3877098" y="-3877101"/>
                <a:ext cx="703510" cy="845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34"/>
                      <a:pt x="21600" y="29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"/>
                    </a:lnTo>
                    <a:cubicBezTo>
                      <a:pt x="0" y="13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755650">
                  <a:lnSpc>
                    <a:spcPct val="90000"/>
                  </a:lnSpc>
                  <a:spcBef>
                    <a:spcPts val="300"/>
                  </a:spcBef>
                  <a:defRPr b="1" sz="1700"/>
                </a:pPr>
              </a:p>
            </p:txBody>
          </p:sp>
          <p:sp>
            <p:nvSpPr>
              <p:cNvPr id="268" name="Constituer le comité local de déconfinement"/>
              <p:cNvSpPr txBox="1"/>
              <p:nvPr/>
            </p:nvSpPr>
            <p:spPr>
              <a:xfrm>
                <a:off x="110112" y="194902"/>
                <a:ext cx="8313254" cy="3136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795" tIns="10795" rIns="10795" bIns="10795" numCol="1" anchor="ctr">
                <a:spAutoFit/>
              </a:bodyPr>
              <a:lstStyle/>
              <a:p>
                <a:pPr lvl="1" marL="171449" indent="-171449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b="1" sz="1900"/>
                </a:pPr>
                <a:r>
                  <a:t>Creating the local deconfinement committee</a:t>
                </a:r>
              </a:p>
            </p:txBody>
          </p:sp>
        </p:grpSp>
        <p:grpSp>
          <p:nvGrpSpPr>
            <p:cNvPr id="272" name="Chevron"/>
            <p:cNvGrpSpPr/>
            <p:nvPr/>
          </p:nvGrpSpPr>
          <p:grpSpPr>
            <a:xfrm>
              <a:off x="-2" y="933199"/>
              <a:ext cx="757622" cy="1082312"/>
              <a:chOff x="0" y="0"/>
              <a:chExt cx="757621" cy="1082311"/>
            </a:xfrm>
          </p:grpSpPr>
          <p:sp>
            <p:nvSpPr>
              <p:cNvPr id="270" name="Chevron"/>
              <p:cNvSpPr/>
              <p:nvPr/>
            </p:nvSpPr>
            <p:spPr>
              <a:xfrm rot="5400000">
                <a:off x="-162346" y="162344"/>
                <a:ext cx="1082312" cy="757622"/>
              </a:xfrm>
              <a:prstGeom prst="chevron">
                <a:avLst>
                  <a:gd name="adj" fmla="val 50000"/>
                </a:avLst>
              </a:prstGeom>
              <a:solidFill>
                <a:schemeClr val="accent3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</a:p>
            </p:txBody>
          </p:sp>
          <p:sp>
            <p:nvSpPr>
              <p:cNvPr id="271" name="Step 2"/>
              <p:cNvSpPr txBox="1"/>
              <p:nvPr/>
            </p:nvSpPr>
            <p:spPr>
              <a:xfrm>
                <a:off x="-1" y="374610"/>
                <a:ext cx="757622" cy="3330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/>
                <a:r>
                  <a:t>Step 2</a:t>
                </a:r>
              </a:p>
            </p:txBody>
          </p:sp>
        </p:grpSp>
        <p:grpSp>
          <p:nvGrpSpPr>
            <p:cNvPr id="275" name="Groupe"/>
            <p:cNvGrpSpPr/>
            <p:nvPr/>
          </p:nvGrpSpPr>
          <p:grpSpPr>
            <a:xfrm>
              <a:off x="757603" y="933198"/>
              <a:ext cx="8457708" cy="703511"/>
              <a:chOff x="0" y="-1"/>
              <a:chExt cx="8457707" cy="703510"/>
            </a:xfrm>
          </p:grpSpPr>
          <p:sp>
            <p:nvSpPr>
              <p:cNvPr id="273" name="Figure"/>
              <p:cNvSpPr/>
              <p:nvPr/>
            </p:nvSpPr>
            <p:spPr>
              <a:xfrm rot="5400000">
                <a:off x="3877098" y="-3877100"/>
                <a:ext cx="703512" cy="8457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34"/>
                      <a:pt x="21600" y="29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"/>
                    </a:lnTo>
                    <a:cubicBezTo>
                      <a:pt x="0" y="13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755650">
                  <a:lnSpc>
                    <a:spcPct val="90000"/>
                  </a:lnSpc>
                  <a:spcBef>
                    <a:spcPts val="300"/>
                  </a:spcBef>
                  <a:defRPr b="1" sz="1700"/>
                </a:pPr>
              </a:p>
            </p:txBody>
          </p:sp>
          <p:sp>
            <p:nvSpPr>
              <p:cNvPr id="274" name="Réaliser la collecte et évaluer le contexte des paroisse/ mission/ communauté/ groupe"/>
              <p:cNvSpPr txBox="1"/>
              <p:nvPr/>
            </p:nvSpPr>
            <p:spPr>
              <a:xfrm>
                <a:off x="110112" y="63459"/>
                <a:ext cx="8313255" cy="576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795" tIns="10795" rIns="10795" bIns="10795" numCol="1" anchor="ctr">
                <a:spAutoFit/>
              </a:bodyPr>
              <a:lstStyle/>
              <a:p>
                <a:pPr lvl="1" marL="171449" indent="-171449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b="1" sz="1900"/>
                </a:pPr>
                <a:r>
                  <a:t>Collecting and assessing the parishes/missions/communities/groups context</a:t>
                </a:r>
              </a:p>
            </p:txBody>
          </p:sp>
        </p:grpSp>
        <p:grpSp>
          <p:nvGrpSpPr>
            <p:cNvPr id="278" name="Chevron"/>
            <p:cNvGrpSpPr/>
            <p:nvPr/>
          </p:nvGrpSpPr>
          <p:grpSpPr>
            <a:xfrm>
              <a:off x="-2" y="1866398"/>
              <a:ext cx="757622" cy="1082311"/>
              <a:chOff x="0" y="0"/>
              <a:chExt cx="757621" cy="1082309"/>
            </a:xfrm>
          </p:grpSpPr>
          <p:sp>
            <p:nvSpPr>
              <p:cNvPr id="276" name="Chevron"/>
              <p:cNvSpPr/>
              <p:nvPr/>
            </p:nvSpPr>
            <p:spPr>
              <a:xfrm rot="5400000">
                <a:off x="-162345" y="162343"/>
                <a:ext cx="1082310" cy="757622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hueOff val="-451639"/>
                      <a:satOff val="28054"/>
                      <a:lumOff val="27708"/>
                    </a:schemeClr>
                  </a:gs>
                  <a:gs pos="35000">
                    <a:srgbClr val="FFDFC6"/>
                  </a:gs>
                  <a:gs pos="100000">
                    <a:schemeClr val="accent4">
                      <a:hueOff val="-547540"/>
                      <a:satOff val="28054"/>
                      <a:lumOff val="39102"/>
                    </a:schemeClr>
                  </a:gs>
                </a:gsLst>
                <a:lin ang="16200000" scaled="0"/>
              </a:gradFill>
              <a:ln w="9525" cap="flat">
                <a:solidFill>
                  <a:srgbClr val="DF993C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</a:p>
            </p:txBody>
          </p:sp>
          <p:sp>
            <p:nvSpPr>
              <p:cNvPr id="277" name="Step 3"/>
              <p:cNvSpPr txBox="1"/>
              <p:nvPr/>
            </p:nvSpPr>
            <p:spPr>
              <a:xfrm>
                <a:off x="-1" y="374609"/>
                <a:ext cx="757622" cy="3330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/>
                <a:r>
                  <a:t>Step 3</a:t>
                </a:r>
              </a:p>
            </p:txBody>
          </p:sp>
        </p:grpSp>
        <p:grpSp>
          <p:nvGrpSpPr>
            <p:cNvPr id="281" name="Groupe"/>
            <p:cNvGrpSpPr/>
            <p:nvPr/>
          </p:nvGrpSpPr>
          <p:grpSpPr>
            <a:xfrm>
              <a:off x="757603" y="1866400"/>
              <a:ext cx="8457708" cy="703511"/>
              <a:chOff x="0" y="0"/>
              <a:chExt cx="8457707" cy="703509"/>
            </a:xfrm>
          </p:grpSpPr>
          <p:sp>
            <p:nvSpPr>
              <p:cNvPr id="279" name="Figure"/>
              <p:cNvSpPr/>
              <p:nvPr/>
            </p:nvSpPr>
            <p:spPr>
              <a:xfrm rot="5400000">
                <a:off x="3877097" y="-3877100"/>
                <a:ext cx="703511" cy="8457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34"/>
                      <a:pt x="21600" y="29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"/>
                    </a:lnTo>
                    <a:cubicBezTo>
                      <a:pt x="0" y="13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755650">
                  <a:lnSpc>
                    <a:spcPct val="90000"/>
                  </a:lnSpc>
                  <a:spcBef>
                    <a:spcPts val="300"/>
                  </a:spcBef>
                  <a:defRPr b="1" sz="1700"/>
                </a:pPr>
              </a:p>
            </p:txBody>
          </p:sp>
          <p:sp>
            <p:nvSpPr>
              <p:cNvPr id="280" name="Élaborer un plan et des procédures de déconfinement des paroisse/mission/communauté/groupe"/>
              <p:cNvSpPr txBox="1"/>
              <p:nvPr/>
            </p:nvSpPr>
            <p:spPr>
              <a:xfrm>
                <a:off x="110110" y="63459"/>
                <a:ext cx="8313254" cy="576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795" tIns="10795" rIns="10795" bIns="10795" numCol="1" anchor="ctr">
                <a:spAutoFit/>
              </a:bodyPr>
              <a:lstStyle/>
              <a:p>
                <a:pPr lvl="1" marL="171449" indent="-171449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b="1" sz="1900"/>
                </a:pPr>
                <a:r>
                  <a:t>Developing a deconfinement plan and procedures for parishes/missions/communities/groups</a:t>
                </a:r>
              </a:p>
            </p:txBody>
          </p:sp>
        </p:grpSp>
        <p:grpSp>
          <p:nvGrpSpPr>
            <p:cNvPr id="284" name="Groupe"/>
            <p:cNvGrpSpPr/>
            <p:nvPr/>
          </p:nvGrpSpPr>
          <p:grpSpPr>
            <a:xfrm>
              <a:off x="-2" y="2799600"/>
              <a:ext cx="757622" cy="1082309"/>
              <a:chOff x="0" y="0"/>
              <a:chExt cx="757621" cy="1082308"/>
            </a:xfrm>
          </p:grpSpPr>
          <p:sp>
            <p:nvSpPr>
              <p:cNvPr id="282" name="Chevron"/>
              <p:cNvSpPr/>
              <p:nvPr/>
            </p:nvSpPr>
            <p:spPr>
              <a:xfrm rot="5400000">
                <a:off x="-162345" y="162343"/>
                <a:ext cx="1082310" cy="757622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A7BC43"/>
                  </a:gs>
                  <a:gs pos="100000">
                    <a:srgbClr val="E8FCA0"/>
                  </a:gs>
                </a:gsLst>
                <a:lin ang="16200000" scaled="0"/>
              </a:gradFill>
              <a:ln w="9525" cap="flat">
                <a:solidFill>
                  <a:srgbClr val="9CAC4D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</a:p>
            </p:txBody>
          </p:sp>
          <p:sp>
            <p:nvSpPr>
              <p:cNvPr id="283" name="Étape 4"/>
              <p:cNvSpPr txBox="1"/>
              <p:nvPr/>
            </p:nvSpPr>
            <p:spPr>
              <a:xfrm>
                <a:off x="-1" y="410338"/>
                <a:ext cx="757622" cy="2616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Step 4</a:t>
                </a:r>
              </a:p>
            </p:txBody>
          </p:sp>
        </p:grpSp>
        <p:grpSp>
          <p:nvGrpSpPr>
            <p:cNvPr id="287" name="Groupe"/>
            <p:cNvGrpSpPr/>
            <p:nvPr/>
          </p:nvGrpSpPr>
          <p:grpSpPr>
            <a:xfrm>
              <a:off x="784436" y="2782267"/>
              <a:ext cx="8457709" cy="746029"/>
              <a:chOff x="0" y="-1"/>
              <a:chExt cx="8457707" cy="746027"/>
            </a:xfrm>
          </p:grpSpPr>
          <p:sp>
            <p:nvSpPr>
              <p:cNvPr id="285" name="Figure"/>
              <p:cNvSpPr/>
              <p:nvPr/>
            </p:nvSpPr>
            <p:spPr>
              <a:xfrm rot="5400000">
                <a:off x="3855839" y="-3855842"/>
                <a:ext cx="746028" cy="8457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34"/>
                      <a:pt x="21600" y="29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"/>
                    </a:lnTo>
                    <a:cubicBezTo>
                      <a:pt x="0" y="13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300"/>
                  </a:spcBef>
                  <a:defRPr b="1" sz="1700">
                    <a:solidFill>
                      <a:srgbClr val="C00000"/>
                    </a:solidFill>
                  </a:defRPr>
                </a:pPr>
              </a:p>
            </p:txBody>
          </p:sp>
          <p:sp>
            <p:nvSpPr>
              <p:cNvPr id="286" name="Implanter le déconfinement dans les paroisse/ mission/ communauté/groupe…"/>
              <p:cNvSpPr txBox="1"/>
              <p:nvPr/>
            </p:nvSpPr>
            <p:spPr>
              <a:xfrm>
                <a:off x="98711" y="8307"/>
                <a:ext cx="8313256" cy="576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795" tIns="10795" rIns="10795" bIns="10795" numCol="1" anchor="ctr">
                <a:spAutoFit/>
              </a:bodyPr>
              <a:lstStyle/>
              <a:p>
                <a:pPr lvl="1" marL="171449" indent="-171449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b="1" sz="1900"/>
                </a:pPr>
                <a:r>
                  <a:t>Implementing the deconfinement in parishes/missions/communities/groups </a:t>
                </a:r>
              </a:p>
            </p:txBody>
          </p:sp>
        </p:grpSp>
      </p:grpSp>
      <p:pic>
        <p:nvPicPr>
          <p:cNvPr id="28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763" y="599150"/>
            <a:ext cx="1633044" cy="513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rganique">
  <a:themeElements>
    <a:clrScheme name="Organiq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0000FF"/>
      </a:hlink>
      <a:folHlink>
        <a:srgbClr val="FF00FF"/>
      </a:folHlink>
    </a:clrScheme>
    <a:fontScheme name="Organiqu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rganique">
  <a:themeElements>
    <a:clrScheme name="Organiq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0000FF"/>
      </a:hlink>
      <a:folHlink>
        <a:srgbClr val="FF00FF"/>
      </a:folHlink>
    </a:clrScheme>
    <a:fontScheme name="Organiqu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